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4" r:id="rId3"/>
    <p:sldId id="257" r:id="rId4"/>
    <p:sldId id="261" r:id="rId5"/>
    <p:sldId id="260" r:id="rId6"/>
    <p:sldId id="259" r:id="rId7"/>
    <p:sldId id="258" r:id="rId8"/>
    <p:sldId id="262" r:id="rId9"/>
    <p:sldId id="265" r:id="rId10"/>
    <p:sldId id="267" r:id="rId11"/>
    <p:sldId id="271" r:id="rId12"/>
    <p:sldId id="272" r:id="rId13"/>
    <p:sldId id="270" r:id="rId14"/>
    <p:sldId id="269" r:id="rId15"/>
    <p:sldId id="268" r:id="rId16"/>
    <p:sldId id="266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CA430"/>
    <a:srgbClr val="99FF33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3321B-8C18-4FB2-A73E-3B068FD28727}" type="datetimeFigureOut">
              <a:rPr lang="cs-CZ" smtClean="0"/>
              <a:t>22.3.2013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670B3-35CF-4A62-B6DA-4AB3FE43970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670B3-35CF-4A62-B6DA-4AB3FE43970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CA430"/>
                </a:solidFill>
              </a:rPr>
              <a:t>jehličnany</a:t>
            </a:r>
            <a:endParaRPr lang="cs-CZ" dirty="0">
              <a:solidFill>
                <a:srgbClr val="0CA43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2564904"/>
            <a:ext cx="5969620" cy="14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0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u kterého se  zralá šiška rozpadá přímo na stromě 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167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náš jediný na zimu opadající jehličnan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73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 s korunou tvořenou různě zkroucenými větvemi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97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u něhož z jednoho místa větvičky vyrůstají tři ostré jehlice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625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který nejlépe roste na krajích lesa, pasek či  v parku, protože je světlomilný 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5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jehož semeno chrání modrý obal podobný bobuli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47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jehličnany, které patří mezi dvoudomé rostliny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59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55576" y="764704"/>
            <a:ext cx="2860749" cy="9116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hodnocení</a:t>
            </a:r>
            <a:endParaRPr lang="cs-CZ" sz="2800" dirty="0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6228184" y="155679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6300192" y="2564904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6300192" y="357301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6300192" y="4581128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187624" y="1484784"/>
            <a:ext cx="4176464" cy="648072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16 - </a:t>
            </a:r>
            <a:r>
              <a:rPr lang="cs-CZ" sz="2400" dirty="0" smtClean="0">
                <a:solidFill>
                  <a:srgbClr val="FFFF00"/>
                </a:solidFill>
              </a:rPr>
              <a:t>12 správných odpovědí  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5616" y="4581128"/>
            <a:ext cx="4283968" cy="648072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méně než 4 správné odpovědi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115616" y="3573016"/>
            <a:ext cx="4320480" cy="648072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7 - 4 </a:t>
            </a:r>
            <a:r>
              <a:rPr lang="cs-CZ" sz="2400" dirty="0" smtClean="0">
                <a:solidFill>
                  <a:srgbClr val="FFFF00"/>
                </a:solidFill>
              </a:rPr>
              <a:t>správné </a:t>
            </a:r>
            <a:r>
              <a:rPr lang="cs-CZ" sz="2400" dirty="0" smtClean="0">
                <a:solidFill>
                  <a:srgbClr val="FFFF00"/>
                </a:solidFill>
              </a:rPr>
              <a:t>odpovědi</a:t>
            </a:r>
            <a:endParaRPr lang="cs-CZ" sz="2400" dirty="0" smtClean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115616" y="2564904"/>
            <a:ext cx="4320480" cy="648072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11 - 8 </a:t>
            </a:r>
            <a:r>
              <a:rPr lang="cs-CZ" sz="2400" dirty="0" smtClean="0">
                <a:solidFill>
                  <a:srgbClr val="FFFF00"/>
                </a:solidFill>
              </a:rPr>
              <a:t>správných odpovědí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350000" y="3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Jak na to?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4333474" cy="288142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3300"/>
                </a:solidFill>
              </a:rPr>
              <a:t>Pokud odpovíš správně, stromeček vpravo  povyroste. </a:t>
            </a:r>
            <a:endParaRPr lang="cs-CZ" sz="2800" dirty="0">
              <a:solidFill>
                <a:srgbClr val="003300"/>
              </a:solidFill>
            </a:endParaRPr>
          </a:p>
          <a:p>
            <a:r>
              <a:rPr lang="cs-CZ" sz="2800" dirty="0" smtClean="0">
                <a:solidFill>
                  <a:srgbClr val="003300"/>
                </a:solidFill>
              </a:rPr>
              <a:t>Pokud bude odpověď chybná, stromeček odumírá, zmenší se.</a:t>
            </a:r>
          </a:p>
          <a:p>
            <a:r>
              <a:rPr lang="cs-CZ" sz="2800" dirty="0" smtClean="0">
                <a:solidFill>
                  <a:srgbClr val="003300"/>
                </a:solidFill>
              </a:rPr>
              <a:t>Počítej si správné odpovědi  na první pokus.</a:t>
            </a:r>
          </a:p>
          <a:p>
            <a:endParaRPr lang="cs-CZ" sz="2800" dirty="0">
              <a:solidFill>
                <a:srgbClr val="0033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Prověř si své znalosti týkající se šesti jehličnanů vyskytujících se v ČR ve volné přírodě.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4000" dirty="0" smtClean="0"/>
          </a:p>
          <a:p>
            <a:pPr lvl="2"/>
            <a:r>
              <a:rPr lang="cs-CZ" sz="4000" dirty="0" smtClean="0">
                <a:solidFill>
                  <a:srgbClr val="003300"/>
                </a:solidFill>
              </a:rPr>
              <a:t>jehličnan, který je téměř celý jedovatý</a:t>
            </a:r>
            <a:endParaRPr lang="cs-CZ" sz="40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33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 s jehlicemi , které vyrůstají ve svazečcích po deseti a více 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53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accel="2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 s oranžovohnědou kůrou v horní části kmene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77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dva jehličnaté stromy citlivé na znečištění ovzduší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07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/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jehož část se používá k ochucování džinu a borovičky, rovněž do omáček či k ochucení zvěřiny</a:t>
            </a:r>
          </a:p>
          <a:p>
            <a:pPr marL="914400" lvl="2" indent="0">
              <a:buNone/>
            </a:pPr>
            <a:endParaRPr lang="cs-CZ" sz="3600" dirty="0"/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330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jehličnan, který díky hlubokým kořenům je schopen růst v písčitých půdách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38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7133438" y="3212976"/>
            <a:ext cx="1314788" cy="111671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55576" y="5589240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smrk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5576" y="5013176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borovice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2807" y="5583868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jalovec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82808" y="4959627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45799" y="5589239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modřín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85696" y="4975651"/>
            <a:ext cx="1718451" cy="391269"/>
          </a:xfrm>
          <a:prstGeom prst="roundRect">
            <a:avLst/>
          </a:prstGeom>
          <a:solidFill>
            <a:srgbClr val="0CA43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jedle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22579" y="240258"/>
            <a:ext cx="6913717" cy="3387060"/>
          </a:xfrm>
        </p:spPr>
        <p:txBody>
          <a:bodyPr>
            <a:normAutofit/>
          </a:bodyPr>
          <a:lstStyle/>
          <a:p>
            <a:pPr lvl="2"/>
            <a:endParaRPr lang="cs-CZ" sz="3600" dirty="0" smtClean="0">
              <a:solidFill>
                <a:srgbClr val="003300"/>
              </a:solidFill>
            </a:endParaRPr>
          </a:p>
          <a:p>
            <a:pPr lvl="2"/>
            <a:r>
              <a:rPr lang="cs-CZ" sz="3600" dirty="0" smtClean="0">
                <a:solidFill>
                  <a:srgbClr val="003300"/>
                </a:solidFill>
              </a:rPr>
              <a:t>jehličnan tvořící v ČR rozsáhlé monokultury</a:t>
            </a:r>
            <a:endParaRPr lang="cs-CZ" sz="3600" dirty="0">
              <a:solidFill>
                <a:srgbClr val="0033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07504" y="4581128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504" y="6309320"/>
            <a:ext cx="9036496" cy="72008"/>
          </a:xfrm>
          <a:prstGeom prst="line">
            <a:avLst/>
          </a:prstGeom>
          <a:ln w="381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2627784" y="5215262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543484" y="5269396"/>
            <a:ext cx="855712" cy="6396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77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8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TC101859861[[fn=Veletrh]]</Template>
  <TotalTime>181</TotalTime>
  <Words>294</Words>
  <Application>Microsoft Office PowerPoint</Application>
  <PresentationFormat>Předvádění na obrazovce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Tradeshow</vt:lpstr>
      <vt:lpstr>jehličnany</vt:lpstr>
      <vt:lpstr>Jak na to?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hodnocení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kantor</cp:lastModifiedBy>
  <cp:revision>19</cp:revision>
  <dcterms:created xsi:type="dcterms:W3CDTF">2013-03-18T15:59:52Z</dcterms:created>
  <dcterms:modified xsi:type="dcterms:W3CDTF">2013-03-22T06:20:03Z</dcterms:modified>
</cp:coreProperties>
</file>