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99FF33"/>
    <a:srgbClr val="33CC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1.xml"/><Relationship Id="rId7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1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10700" dirty="0" smtClean="0"/>
              <a:t>Jehličnany</a:t>
            </a:r>
            <a:r>
              <a:rPr lang="cs-CZ" dirty="0" smtClean="0"/>
              <a:t> -</a:t>
            </a:r>
            <a:br>
              <a:rPr lang="cs-CZ" dirty="0" smtClean="0"/>
            </a:br>
            <a:r>
              <a:rPr lang="cs-CZ" dirty="0" smtClean="0"/>
              <a:t>poznávací znaky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190" y="3458166"/>
            <a:ext cx="5969620" cy="14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475656" y="1844824"/>
            <a:ext cx="6408712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 Narrow" pitchFamily="34" charset="0"/>
              </a:rPr>
              <a:t>TIS ČERVENÝ</a:t>
            </a:r>
            <a:endParaRPr lang="cs-CZ" sz="6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kosené hrany 6">
            <a:hlinkClick r:id="rId2" action="ppaction://hlinksldjump"/>
          </p:cNvPr>
          <p:cNvSpPr/>
          <p:nvPr/>
        </p:nvSpPr>
        <p:spPr>
          <a:xfrm>
            <a:off x="1455666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kosené hrany 7">
            <a:hlinkClick r:id="rId3" action="ppaction://hlinksldjump"/>
          </p:cNvPr>
          <p:cNvSpPr/>
          <p:nvPr/>
        </p:nvSpPr>
        <p:spPr>
          <a:xfrm>
            <a:off x="3671900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4" action="ppaction://hlinksldjump"/>
          </p:cNvPr>
          <p:cNvSpPr/>
          <p:nvPr/>
        </p:nvSpPr>
        <p:spPr>
          <a:xfrm>
            <a:off x="5853435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403648" y="2009209"/>
            <a:ext cx="6408712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 Narrow" pitchFamily="34" charset="0"/>
              </a:rPr>
              <a:t>JALOVEC OBECNÝ</a:t>
            </a:r>
            <a:endParaRPr lang="cs-CZ" sz="5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kosené hrany 6">
            <a:hlinkClick r:id="rId2" action="ppaction://hlinksldjump"/>
          </p:cNvPr>
          <p:cNvSpPr/>
          <p:nvPr/>
        </p:nvSpPr>
        <p:spPr>
          <a:xfrm>
            <a:off x="1455666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kosené hrany 7">
            <a:hlinkClick r:id="rId3" action="ppaction://hlinksldjump"/>
          </p:cNvPr>
          <p:cNvSpPr/>
          <p:nvPr/>
        </p:nvSpPr>
        <p:spPr>
          <a:xfrm>
            <a:off x="3671900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4" action="ppaction://hlinksldjump"/>
          </p:cNvPr>
          <p:cNvSpPr/>
          <p:nvPr/>
        </p:nvSpPr>
        <p:spPr>
          <a:xfrm>
            <a:off x="5853435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966842" y="403889"/>
            <a:ext cx="7344816" cy="1080120"/>
          </a:xfrm>
          <a:prstGeom prst="roundRect">
            <a:avLst/>
          </a:prstGeom>
          <a:solidFill>
            <a:srgbClr val="33CC3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" y="35798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Jehličnan mi pomůže určit:</a:t>
            </a:r>
            <a:endParaRPr lang="cs-CZ" sz="4800" b="1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3131840" y="2492896"/>
            <a:ext cx="3024336" cy="1584176"/>
          </a:xfrm>
          <a:prstGeom prst="roundRect">
            <a:avLst/>
          </a:prstGeom>
          <a:solidFill>
            <a:srgbClr val="33CC3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vzhled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10" name="Zástupný symbol pro obsah 8">
            <a:hlinkClick r:id="rId3" action="ppaction://hlinksldjump"/>
          </p:cNvPr>
          <p:cNvSpPr txBox="1">
            <a:spLocks/>
          </p:cNvSpPr>
          <p:nvPr/>
        </p:nvSpPr>
        <p:spPr>
          <a:xfrm>
            <a:off x="1187624" y="4365104"/>
            <a:ext cx="3034680" cy="1617043"/>
          </a:xfrm>
          <a:prstGeom prst="roundRect">
            <a:avLst/>
          </a:prstGeom>
          <a:solidFill>
            <a:srgbClr val="33CC33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jehličí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13" name="Zástupný symbol pro obsah 8">
            <a:hlinkClick r:id="rId4" action="ppaction://hlinksldjump"/>
          </p:cNvPr>
          <p:cNvSpPr txBox="1">
            <a:spLocks/>
          </p:cNvSpPr>
          <p:nvPr/>
        </p:nvSpPr>
        <p:spPr>
          <a:xfrm>
            <a:off x="5148064" y="4365104"/>
            <a:ext cx="3034680" cy="1617043"/>
          </a:xfrm>
          <a:prstGeom prst="roundRect">
            <a:avLst/>
          </a:prstGeom>
          <a:solidFill>
            <a:srgbClr val="33CC33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800" b="1" dirty="0" smtClean="0">
                <a:solidFill>
                  <a:schemeClr val="tx1"/>
                </a:solidFill>
              </a:rPr>
              <a:t>šišky</a:t>
            </a: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>
            <a:hlinkClick r:id="rId2" action="ppaction://hlinksldjump"/>
          </p:cNvPr>
          <p:cNvSpPr/>
          <p:nvPr/>
        </p:nvSpPr>
        <p:spPr>
          <a:xfrm>
            <a:off x="323528" y="188640"/>
            <a:ext cx="2696345" cy="2971560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vysoký strom s prořídlou korunou a  nápadně  převislými větvemi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Rámeček 5">
            <a:hlinkClick r:id="rId3" action="ppaction://hlinksldjump"/>
          </p:cNvPr>
          <p:cNvSpPr/>
          <p:nvPr/>
        </p:nvSpPr>
        <p:spPr>
          <a:xfrm>
            <a:off x="6109532" y="3453617"/>
            <a:ext cx="2696345" cy="3048031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nízký štíhlý keř s kuželovitou korunou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Rámeček 6">
            <a:hlinkClick r:id="rId4" action="ppaction://hlinksldjump"/>
          </p:cNvPr>
          <p:cNvSpPr/>
          <p:nvPr/>
        </p:nvSpPr>
        <p:spPr>
          <a:xfrm>
            <a:off x="3131840" y="3477312"/>
            <a:ext cx="2808312" cy="3048032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nízký do šířky se rozrůstající strom nebo keř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Rámeček 7">
            <a:hlinkClick r:id="rId5" action="ppaction://hlinksldjump"/>
          </p:cNvPr>
          <p:cNvSpPr/>
          <p:nvPr/>
        </p:nvSpPr>
        <p:spPr>
          <a:xfrm>
            <a:off x="323528" y="3477312"/>
            <a:ext cx="2696345" cy="3024336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široká  nepravidelná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koruna,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křivé větve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Rámeček 8">
            <a:hlinkClick r:id="rId6" action="ppaction://hlinksldjump"/>
          </p:cNvPr>
          <p:cNvSpPr/>
          <p:nvPr/>
        </p:nvSpPr>
        <p:spPr>
          <a:xfrm>
            <a:off x="6089522" y="188640"/>
            <a:ext cx="2696345" cy="2971560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statná koruna ve tvaru pyramidy , vrchol válcovitý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Rámeček 11">
            <a:hlinkClick r:id="rId7" action="ppaction://hlinksldjump"/>
          </p:cNvPr>
          <p:cNvSpPr/>
          <p:nvPr/>
        </p:nvSpPr>
        <p:spPr>
          <a:xfrm>
            <a:off x="3243807" y="188640"/>
            <a:ext cx="2696345" cy="2971560"/>
          </a:xfrm>
          <a:prstGeom prst="frame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statná štíhlá koruna ve tvaru kužele, špičatý vrchol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Šipka doprava 12">
            <a:hlinkClick r:id="rId8" action="ppaction://hlinksldjump"/>
          </p:cNvPr>
          <p:cNvSpPr/>
          <p:nvPr/>
        </p:nvSpPr>
        <p:spPr>
          <a:xfrm rot="10800000">
            <a:off x="1581845" y="6501648"/>
            <a:ext cx="648072" cy="332656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5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>
            <a:hlinkClick r:id="rId2" action="ppaction://hlinksldjump"/>
          </p:cNvPr>
          <p:cNvSpPr/>
          <p:nvPr/>
        </p:nvSpPr>
        <p:spPr>
          <a:xfrm>
            <a:off x="323528" y="188640"/>
            <a:ext cx="2696345" cy="297156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dlouhé špičaté jehlice po dvou, vyrůstají jakoby na krátkých větvičkách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Rámeček 5">
            <a:hlinkClick r:id="rId3" action="ppaction://hlinksldjump"/>
          </p:cNvPr>
          <p:cNvSpPr/>
          <p:nvPr/>
        </p:nvSpPr>
        <p:spPr>
          <a:xfrm>
            <a:off x="6089522" y="3477312"/>
            <a:ext cx="2696345" cy="3048031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měkké tmavě zelené jehlice vyrůstají ve dvou řadách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Rámeček 6">
            <a:hlinkClick r:id="rId4" action="ppaction://hlinksldjump"/>
          </p:cNvPr>
          <p:cNvSpPr/>
          <p:nvPr/>
        </p:nvSpPr>
        <p:spPr>
          <a:xfrm>
            <a:off x="3131840" y="3477312"/>
            <a:ext cx="2808312" cy="3048032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krátké pichlavé jehlice vyrůstají na větvičce ve trojicích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Rámeček 7">
            <a:hlinkClick r:id="rId5" action="ppaction://hlinksldjump"/>
          </p:cNvPr>
          <p:cNvSpPr/>
          <p:nvPr/>
        </p:nvSpPr>
        <p:spPr>
          <a:xfrm>
            <a:off x="323528" y="3501008"/>
            <a:ext cx="2696345" cy="3024336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krátké tupé jehlice vyrůstají do dvou stran, na rubu bílé proužky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Rámeček 8">
            <a:hlinkClick r:id="rId6" action="ppaction://hlinksldjump"/>
          </p:cNvPr>
          <p:cNvSpPr/>
          <p:nvPr/>
        </p:nvSpPr>
        <p:spPr>
          <a:xfrm>
            <a:off x="6089522" y="188640"/>
            <a:ext cx="2696345" cy="297156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krátké pichlavé jehlice vyrůstající na větvičce neuspořádaně (do všech stran)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Rámeček 12">
            <a:hlinkClick r:id="rId7" action="ppaction://hlinksldjump"/>
          </p:cNvPr>
          <p:cNvSpPr/>
          <p:nvPr/>
        </p:nvSpPr>
        <p:spPr>
          <a:xfrm>
            <a:off x="3154441" y="188641"/>
            <a:ext cx="2696345" cy="297156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měkké světle zelené jehlice ve svazečcích po 30-40, na zimu opadávají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7" name="Šipka doprava 16">
            <a:hlinkClick r:id="rId8" action="ppaction://hlinksldjump"/>
          </p:cNvPr>
          <p:cNvSpPr/>
          <p:nvPr/>
        </p:nvSpPr>
        <p:spPr>
          <a:xfrm rot="10800000">
            <a:off x="1581845" y="6501648"/>
            <a:ext cx="648072" cy="332656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>
            <a:hlinkClick r:id="rId2" action="ppaction://hlinksldjump"/>
          </p:cNvPr>
          <p:cNvSpPr/>
          <p:nvPr/>
        </p:nvSpPr>
        <p:spPr>
          <a:xfrm>
            <a:off x="323528" y="188640"/>
            <a:ext cx="2696345" cy="297156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šiška dlouhá válcovitá, visí směrem dolů, nerozpadá se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Rámeček 5">
            <a:hlinkClick r:id="rId3" action="ppaction://hlinksldjump"/>
          </p:cNvPr>
          <p:cNvSpPr/>
          <p:nvPr/>
        </p:nvSpPr>
        <p:spPr>
          <a:xfrm>
            <a:off x="6089522" y="3477312"/>
            <a:ext cx="2696345" cy="3048031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šiška dlouhá, válcovitá, roste směrem vzhůru, rozpadá se na stromě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Rámeček 6">
            <a:hlinkClick r:id="rId4" action="ppaction://hlinksldjump"/>
          </p:cNvPr>
          <p:cNvSpPr/>
          <p:nvPr/>
        </p:nvSpPr>
        <p:spPr>
          <a:xfrm>
            <a:off x="3131840" y="3477312"/>
            <a:ext cx="2808312" cy="3048032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šišky krátké, široké, skoro kulovité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Rámeček 7">
            <a:hlinkClick r:id="rId5" action="ppaction://hlinksldjump"/>
          </p:cNvPr>
          <p:cNvSpPr/>
          <p:nvPr/>
        </p:nvSpPr>
        <p:spPr>
          <a:xfrm>
            <a:off x="323528" y="3501008"/>
            <a:ext cx="2696345" cy="3024336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šiška chybí, semeno obalené šupinami, vypadá jako zelená, později tmavě modrá bobule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Rámeček 8">
            <a:hlinkClick r:id="rId6" action="ppaction://hlinksldjump"/>
          </p:cNvPr>
          <p:cNvSpPr/>
          <p:nvPr/>
        </p:nvSpPr>
        <p:spPr>
          <a:xfrm>
            <a:off x="6089522" y="188640"/>
            <a:ext cx="2696345" cy="297156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šišky drobné,  vejčitého tvaru, velký počet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Rámeček 9">
            <a:hlinkClick r:id="rId7" action="ppaction://hlinksldjump"/>
          </p:cNvPr>
          <p:cNvSpPr/>
          <p:nvPr/>
        </p:nvSpPr>
        <p:spPr>
          <a:xfrm>
            <a:off x="3187823" y="188641"/>
            <a:ext cx="2696345" cy="297156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šiška chybí, semeno obalené červeným pohárkem </a:t>
            </a:r>
            <a:endParaRPr lang="cs-CZ" sz="2400" dirty="0"/>
          </a:p>
        </p:txBody>
      </p:sp>
      <p:sp>
        <p:nvSpPr>
          <p:cNvPr id="12" name="Šipka doprava 11">
            <a:hlinkClick r:id="rId8" action="ppaction://hlinksldjump"/>
          </p:cNvPr>
          <p:cNvSpPr/>
          <p:nvPr/>
        </p:nvSpPr>
        <p:spPr>
          <a:xfrm rot="10800000">
            <a:off x="1581845" y="6501648"/>
            <a:ext cx="648072" cy="332656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475656" y="1988840"/>
            <a:ext cx="6408712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 Narrow" pitchFamily="34" charset="0"/>
              </a:rPr>
              <a:t>SMRK ZTEPILÝ</a:t>
            </a:r>
            <a:endParaRPr lang="cs-CZ" sz="6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kosené hrany 7">
            <a:hlinkClick r:id="rId2" action="ppaction://hlinksldjump"/>
          </p:cNvPr>
          <p:cNvSpPr/>
          <p:nvPr/>
        </p:nvSpPr>
        <p:spPr>
          <a:xfrm>
            <a:off x="1455666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3" action="ppaction://hlinksldjump"/>
          </p:cNvPr>
          <p:cNvSpPr/>
          <p:nvPr/>
        </p:nvSpPr>
        <p:spPr>
          <a:xfrm>
            <a:off x="3671900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0" name="Zkosené hrany 9">
            <a:hlinkClick r:id="rId4" action="ppaction://hlinksldjump"/>
          </p:cNvPr>
          <p:cNvSpPr/>
          <p:nvPr/>
        </p:nvSpPr>
        <p:spPr>
          <a:xfrm>
            <a:off x="5853435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331640" y="1988840"/>
            <a:ext cx="6408712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 Narrow" pitchFamily="34" charset="0"/>
              </a:rPr>
              <a:t>BOROVICE LESNÍ</a:t>
            </a:r>
            <a:endParaRPr lang="cs-CZ" sz="6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kosené hrany 6">
            <a:hlinkClick r:id="rId2" action="ppaction://hlinksldjump"/>
          </p:cNvPr>
          <p:cNvSpPr/>
          <p:nvPr/>
        </p:nvSpPr>
        <p:spPr>
          <a:xfrm>
            <a:off x="1351550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kosené hrany 7">
            <a:hlinkClick r:id="rId3" action="ppaction://hlinksldjump"/>
          </p:cNvPr>
          <p:cNvSpPr/>
          <p:nvPr/>
        </p:nvSpPr>
        <p:spPr>
          <a:xfrm>
            <a:off x="3567784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4" action="ppaction://hlinksldjump"/>
          </p:cNvPr>
          <p:cNvSpPr/>
          <p:nvPr/>
        </p:nvSpPr>
        <p:spPr>
          <a:xfrm>
            <a:off x="5749319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455666" y="2012677"/>
            <a:ext cx="6356694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500" b="1" dirty="0" smtClean="0">
                <a:solidFill>
                  <a:schemeClr val="tx1"/>
                </a:solidFill>
                <a:latin typeface="Arial Narrow" pitchFamily="34" charset="0"/>
              </a:rPr>
              <a:t>JEDLE BĚLOKORÁ</a:t>
            </a:r>
            <a:endParaRPr lang="cs-CZ" sz="55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kosené hrany 6">
            <a:hlinkClick r:id="rId2" action="ppaction://hlinksldjump"/>
          </p:cNvPr>
          <p:cNvSpPr/>
          <p:nvPr/>
        </p:nvSpPr>
        <p:spPr>
          <a:xfrm>
            <a:off x="1455666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kosené hrany 7">
            <a:hlinkClick r:id="rId3" action="ppaction://hlinksldjump"/>
          </p:cNvPr>
          <p:cNvSpPr/>
          <p:nvPr/>
        </p:nvSpPr>
        <p:spPr>
          <a:xfrm>
            <a:off x="3671900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4" action="ppaction://hlinksldjump"/>
          </p:cNvPr>
          <p:cNvSpPr/>
          <p:nvPr/>
        </p:nvSpPr>
        <p:spPr>
          <a:xfrm>
            <a:off x="5853435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ámeček 3"/>
          <p:cNvSpPr/>
          <p:nvPr/>
        </p:nvSpPr>
        <p:spPr>
          <a:xfrm>
            <a:off x="1403648" y="1988840"/>
            <a:ext cx="6408712" cy="2664296"/>
          </a:xfrm>
          <a:prstGeom prst="fram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 Narrow" pitchFamily="34" charset="0"/>
              </a:rPr>
              <a:t>MODŘÍN OPADAVÝ</a:t>
            </a:r>
            <a:endParaRPr lang="cs-CZ" sz="5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Zkosené hrany 6">
            <a:hlinkClick r:id="rId2" action="ppaction://hlinksldjump"/>
          </p:cNvPr>
          <p:cNvSpPr/>
          <p:nvPr/>
        </p:nvSpPr>
        <p:spPr>
          <a:xfrm>
            <a:off x="1403648" y="5089987"/>
            <a:ext cx="2016224" cy="1440160"/>
          </a:xfrm>
          <a:prstGeom prst="bevel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vzhled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8" name="Zkosené hrany 7">
            <a:hlinkClick r:id="rId3" action="ppaction://hlinksldjump"/>
          </p:cNvPr>
          <p:cNvSpPr/>
          <p:nvPr/>
        </p:nvSpPr>
        <p:spPr>
          <a:xfrm>
            <a:off x="3619882" y="5089987"/>
            <a:ext cx="2016224" cy="144016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  <a:r>
              <a:rPr lang="cs-CZ" sz="2800" b="1" dirty="0" smtClean="0">
                <a:solidFill>
                  <a:schemeClr val="tx1"/>
                </a:solidFill>
              </a:rPr>
              <a:t>  jehličí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Zkosené hrany 8">
            <a:hlinkClick r:id="rId4" action="ppaction://hlinksldjump"/>
          </p:cNvPr>
          <p:cNvSpPr/>
          <p:nvPr/>
        </p:nvSpPr>
        <p:spPr>
          <a:xfrm>
            <a:off x="5801417" y="5105273"/>
            <a:ext cx="2016224" cy="144016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zpět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 šišky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241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Jehličnany - poznávací znaky</vt:lpstr>
      <vt:lpstr>Jehličnan mi pomůže určit: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Já</cp:lastModifiedBy>
  <cp:revision>19</cp:revision>
  <dcterms:created xsi:type="dcterms:W3CDTF">2013-08-02T16:01:01Z</dcterms:created>
  <dcterms:modified xsi:type="dcterms:W3CDTF">2013-08-09T13:19:51Z</dcterms:modified>
</cp:coreProperties>
</file>