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12000" dirty="0" smtClean="0"/>
              <a:t>ŘASY</a:t>
            </a:r>
            <a:endParaRPr lang="cs-CZ" sz="1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136427"/>
            <a:ext cx="748911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8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Doplňující otázky a 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Vysvětli pojem stélka?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Jak vznikl název krásnoočko?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Zjisti název  látky získávané z červených řas, která se používá podobně jako želatina?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Zeptej se nějakého chovatele rybiček, jak souvisí řasy </a:t>
            </a:r>
            <a:r>
              <a:rPr lang="cs-CZ" smtClean="0"/>
              <a:t>s akváriem.</a:t>
            </a:r>
            <a:endParaRPr lang="cs-CZ" dirty="0" smtClean="0"/>
          </a:p>
          <a:p>
            <a:pPr>
              <a:lnSpc>
                <a:spcPct val="150000"/>
              </a:lnSpc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url</a:t>
            </a:r>
            <a:r>
              <a:rPr lang="cs-CZ" sz="1200" dirty="0" smtClean="0"/>
              <a:t>?</a:t>
            </a:r>
            <a:r>
              <a:rPr lang="cs-CZ" sz="1200" dirty="0" err="1" smtClean="0"/>
              <a:t>source</a:t>
            </a:r>
            <a:r>
              <a:rPr lang="cs-CZ" sz="1200" dirty="0" smtClean="0"/>
              <a:t>=</a:t>
            </a:r>
            <a:r>
              <a:rPr lang="cs-CZ" sz="1200" dirty="0" err="1" smtClean="0"/>
              <a:t>imglanding</a:t>
            </a:r>
            <a:r>
              <a:rPr lang="cs-CZ" sz="1200" dirty="0" smtClean="0"/>
              <a:t>&amp;</a:t>
            </a:r>
            <a:r>
              <a:rPr lang="cs-CZ" sz="1200" dirty="0" err="1" smtClean="0"/>
              <a:t>ct</a:t>
            </a:r>
            <a:r>
              <a:rPr lang="cs-CZ" sz="1200" dirty="0" smtClean="0"/>
              <a:t>=</a:t>
            </a:r>
            <a:r>
              <a:rPr lang="cs-CZ" sz="1200" dirty="0" err="1" smtClean="0"/>
              <a:t>img</a:t>
            </a:r>
            <a:r>
              <a:rPr lang="cs-CZ" sz="1200" dirty="0" smtClean="0"/>
              <a:t>&amp;q=http://www.</a:t>
            </a:r>
            <a:r>
              <a:rPr lang="cs-CZ" sz="1200" dirty="0" err="1" smtClean="0"/>
              <a:t>nishikigoi.cz</a:t>
            </a:r>
            <a:r>
              <a:rPr lang="cs-CZ" sz="1200" dirty="0" smtClean="0"/>
              <a:t>/</a:t>
            </a:r>
            <a:r>
              <a:rPr lang="cs-CZ" sz="1200" dirty="0" err="1" smtClean="0"/>
              <a:t>deploy</a:t>
            </a:r>
            <a:r>
              <a:rPr lang="cs-CZ" sz="1200" dirty="0" smtClean="0"/>
              <a:t>/</a:t>
            </a:r>
            <a:r>
              <a:rPr lang="cs-CZ" sz="1200" dirty="0" err="1" smtClean="0"/>
              <a:t>img</a:t>
            </a:r>
            <a:r>
              <a:rPr lang="cs-CZ" sz="1200" dirty="0" smtClean="0"/>
              <a:t>/</a:t>
            </a:r>
            <a:r>
              <a:rPr lang="cs-CZ" sz="1200" dirty="0" err="1" smtClean="0"/>
              <a:t>fck</a:t>
            </a:r>
            <a:r>
              <a:rPr lang="cs-CZ" sz="1200" dirty="0" smtClean="0"/>
              <a:t>/Image/Alena/%C4%8Cl%C3%A1nky/</a:t>
            </a:r>
            <a:r>
              <a:rPr lang="cs-CZ" sz="1200" dirty="0" err="1" smtClean="0"/>
              <a:t>Vl</a:t>
            </a:r>
            <a:r>
              <a:rPr lang="cs-CZ" sz="1200" dirty="0" smtClean="0"/>
              <a:t>%C3%A1knit%C3%A1%20%C5%99asa%20detail.jpg&amp;</a:t>
            </a:r>
            <a:r>
              <a:rPr lang="cs-CZ" sz="1200" dirty="0" err="1" smtClean="0"/>
              <a:t>sa</a:t>
            </a:r>
            <a:r>
              <a:rPr lang="cs-CZ" sz="1200" dirty="0" smtClean="0"/>
              <a:t>=X&amp;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=dL01UbXnDMmytAaHhoGIDQ&amp;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=0CAwQ8wc4Yw&amp;</a:t>
            </a:r>
            <a:r>
              <a:rPr lang="cs-CZ" sz="1200" dirty="0" err="1" smtClean="0"/>
              <a:t>usg</a:t>
            </a:r>
            <a:r>
              <a:rPr lang="cs-CZ" sz="1200" dirty="0" smtClean="0"/>
              <a:t>=AFQjCNElu0NvWf2OCRS80wZX8YYe9UhRLw</a:t>
            </a:r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url</a:t>
            </a:r>
            <a:r>
              <a:rPr lang="cs-CZ" sz="1200" dirty="0" smtClean="0"/>
              <a:t>?</a:t>
            </a:r>
            <a:r>
              <a:rPr lang="cs-CZ" sz="1200" dirty="0" err="1" smtClean="0"/>
              <a:t>source</a:t>
            </a:r>
            <a:r>
              <a:rPr lang="cs-CZ" sz="1200" dirty="0" smtClean="0"/>
              <a:t>=</a:t>
            </a:r>
            <a:r>
              <a:rPr lang="cs-CZ" sz="1200" dirty="0" err="1" smtClean="0"/>
              <a:t>imglanding</a:t>
            </a:r>
            <a:r>
              <a:rPr lang="cs-CZ" sz="1200" dirty="0" smtClean="0"/>
              <a:t>&amp;</a:t>
            </a:r>
            <a:r>
              <a:rPr lang="cs-CZ" sz="1200" dirty="0" err="1" smtClean="0"/>
              <a:t>ct</a:t>
            </a:r>
            <a:r>
              <a:rPr lang="cs-CZ" sz="1200" dirty="0" smtClean="0"/>
              <a:t>=</a:t>
            </a:r>
            <a:r>
              <a:rPr lang="cs-CZ" sz="1200" dirty="0" err="1" smtClean="0"/>
              <a:t>img</a:t>
            </a:r>
            <a:r>
              <a:rPr lang="cs-CZ" sz="1200" dirty="0" smtClean="0"/>
              <a:t>&amp;q=http://www.</a:t>
            </a:r>
            <a:r>
              <a:rPr lang="cs-CZ" sz="1200" dirty="0" err="1" smtClean="0"/>
              <a:t>collectio</a:t>
            </a:r>
            <a:r>
              <a:rPr lang="cs-CZ" sz="1200" dirty="0" smtClean="0"/>
              <a:t>-</a:t>
            </a:r>
            <a:r>
              <a:rPr lang="cs-CZ" sz="1200" dirty="0" err="1" smtClean="0"/>
              <a:t>jav.estranky.cz</a:t>
            </a:r>
            <a:r>
              <a:rPr lang="cs-CZ" sz="1200" dirty="0" smtClean="0"/>
              <a:t>/</a:t>
            </a:r>
            <a:r>
              <a:rPr lang="cs-CZ" sz="1200" dirty="0" err="1" smtClean="0"/>
              <a:t>img</a:t>
            </a:r>
            <a:r>
              <a:rPr lang="cs-CZ" sz="1200" dirty="0" smtClean="0"/>
              <a:t>/</a:t>
            </a:r>
            <a:r>
              <a:rPr lang="cs-CZ" sz="1200" dirty="0" err="1" smtClean="0"/>
              <a:t>picture</a:t>
            </a:r>
            <a:r>
              <a:rPr lang="cs-CZ" sz="1200" dirty="0" smtClean="0"/>
              <a:t>/1280/2008_0710plodymo%C5%99sk%C3%A90033.JPG&amp;</a:t>
            </a:r>
            <a:r>
              <a:rPr lang="cs-CZ" sz="1200" dirty="0" err="1" smtClean="0"/>
              <a:t>sa</a:t>
            </a:r>
            <a:r>
              <a:rPr lang="cs-CZ" sz="1200" dirty="0" smtClean="0"/>
              <a:t>=X&amp;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=8701UaOdC4PZswbpx4BA&amp;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=0CAwQ8wc&amp;</a:t>
            </a:r>
            <a:r>
              <a:rPr lang="cs-CZ" sz="1200" dirty="0" err="1" smtClean="0"/>
              <a:t>usg</a:t>
            </a:r>
            <a:r>
              <a:rPr lang="cs-CZ" sz="1200" dirty="0" smtClean="0"/>
              <a:t>=</a:t>
            </a:r>
            <a:r>
              <a:rPr lang="cs-CZ" sz="1200" dirty="0" err="1" smtClean="0"/>
              <a:t>AFQjCNEjtC</a:t>
            </a:r>
            <a:r>
              <a:rPr lang="cs-CZ" sz="1200" dirty="0" smtClean="0"/>
              <a:t>-2Ldr2dkA5xxblZr0ha7hDyw</a:t>
            </a:r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natur.cuni.cz</a:t>
            </a:r>
            <a:r>
              <a:rPr lang="cs-CZ" sz="1200" dirty="0" smtClean="0"/>
              <a:t>/fakulta/aktuality/KAT2_</a:t>
            </a:r>
            <a:r>
              <a:rPr lang="cs-CZ" sz="1200" dirty="0" err="1" smtClean="0"/>
              <a:t>Petrusek</a:t>
            </a:r>
            <a:r>
              <a:rPr lang="cs-CZ" sz="1200" dirty="0" smtClean="0"/>
              <a:t>_</a:t>
            </a:r>
            <a:r>
              <a:rPr lang="cs-CZ" sz="1200" dirty="0" err="1" smtClean="0"/>
              <a:t>Chaluha</a:t>
            </a:r>
            <a:r>
              <a:rPr lang="cs-CZ" sz="1200" dirty="0" smtClean="0"/>
              <a:t>.JPG</a:t>
            </a:r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url</a:t>
            </a:r>
            <a:r>
              <a:rPr lang="cs-CZ" sz="1200" dirty="0" smtClean="0"/>
              <a:t>?</a:t>
            </a:r>
            <a:r>
              <a:rPr lang="cs-CZ" sz="1200" dirty="0" err="1" smtClean="0"/>
              <a:t>source</a:t>
            </a:r>
            <a:r>
              <a:rPr lang="cs-CZ" sz="1200" dirty="0" smtClean="0"/>
              <a:t>=</a:t>
            </a:r>
            <a:r>
              <a:rPr lang="cs-CZ" sz="1200" dirty="0" err="1" smtClean="0"/>
              <a:t>imglanding</a:t>
            </a:r>
            <a:r>
              <a:rPr lang="cs-CZ" sz="1200" dirty="0" smtClean="0"/>
              <a:t>&amp;</a:t>
            </a:r>
            <a:r>
              <a:rPr lang="cs-CZ" sz="1200" dirty="0" err="1" smtClean="0"/>
              <a:t>ct</a:t>
            </a:r>
            <a:r>
              <a:rPr lang="cs-CZ" sz="1200" dirty="0" smtClean="0"/>
              <a:t>=</a:t>
            </a:r>
            <a:r>
              <a:rPr lang="cs-CZ" sz="1200" dirty="0" err="1" smtClean="0"/>
              <a:t>img</a:t>
            </a:r>
            <a:r>
              <a:rPr lang="cs-CZ" sz="1200" dirty="0" smtClean="0"/>
              <a:t>&amp;q=http://www.</a:t>
            </a:r>
            <a:r>
              <a:rPr lang="cs-CZ" sz="1200" dirty="0" err="1" smtClean="0"/>
              <a:t>seaweed.ie</a:t>
            </a:r>
            <a:r>
              <a:rPr lang="cs-CZ" sz="1200" dirty="0" smtClean="0"/>
              <a:t>/_</a:t>
            </a:r>
            <a:r>
              <a:rPr lang="cs-CZ" sz="1200" dirty="0" err="1" smtClean="0"/>
              <a:t>images</a:t>
            </a:r>
            <a:r>
              <a:rPr lang="cs-CZ" sz="1200" dirty="0" smtClean="0"/>
              <a:t>/M0012187.png&amp;</a:t>
            </a:r>
            <a:r>
              <a:rPr lang="cs-CZ" sz="1200" dirty="0" err="1" smtClean="0"/>
              <a:t>sa</a:t>
            </a:r>
            <a:r>
              <a:rPr lang="cs-CZ" sz="1200" dirty="0" smtClean="0"/>
              <a:t>=X&amp;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=Cr81Ue6ACdHMsgbL2oGYBA&amp;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=0CAwQ8wc4Ng&amp;</a:t>
            </a:r>
            <a:r>
              <a:rPr lang="cs-CZ" sz="1200" dirty="0" err="1" smtClean="0"/>
              <a:t>usg</a:t>
            </a:r>
            <a:r>
              <a:rPr lang="cs-CZ" sz="1200" dirty="0" smtClean="0"/>
              <a:t>=</a:t>
            </a:r>
            <a:r>
              <a:rPr lang="cs-CZ" sz="1200" dirty="0" err="1" smtClean="0"/>
              <a:t>AFQjCNFmcLkBX</a:t>
            </a:r>
            <a:r>
              <a:rPr lang="cs-CZ" sz="1200" dirty="0" smtClean="0"/>
              <a:t>-bpqH4IlAyoA57rSobe0A</a:t>
            </a:r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url</a:t>
            </a:r>
            <a:r>
              <a:rPr lang="cs-CZ" sz="1200" dirty="0" smtClean="0"/>
              <a:t>?</a:t>
            </a:r>
            <a:r>
              <a:rPr lang="cs-CZ" sz="1200" dirty="0" err="1" smtClean="0"/>
              <a:t>source</a:t>
            </a:r>
            <a:r>
              <a:rPr lang="cs-CZ" sz="1200" dirty="0" smtClean="0"/>
              <a:t>=</a:t>
            </a:r>
            <a:r>
              <a:rPr lang="cs-CZ" sz="1200" dirty="0" err="1" smtClean="0"/>
              <a:t>imglanding</a:t>
            </a:r>
            <a:r>
              <a:rPr lang="cs-CZ" sz="1200" dirty="0" smtClean="0"/>
              <a:t>&amp;</a:t>
            </a:r>
            <a:r>
              <a:rPr lang="cs-CZ" sz="1200" dirty="0" err="1" smtClean="0"/>
              <a:t>ct</a:t>
            </a:r>
            <a:r>
              <a:rPr lang="cs-CZ" sz="1200" dirty="0" smtClean="0"/>
              <a:t>=</a:t>
            </a:r>
            <a:r>
              <a:rPr lang="cs-CZ" sz="1200" dirty="0" err="1" smtClean="0"/>
              <a:t>img</a:t>
            </a:r>
            <a:r>
              <a:rPr lang="cs-CZ" sz="1200" dirty="0" smtClean="0"/>
              <a:t>&amp;q=http://i.lidovky.</a:t>
            </a:r>
            <a:r>
              <a:rPr lang="cs-CZ" sz="1200" dirty="0" err="1" smtClean="0"/>
              <a:t>cz</a:t>
            </a:r>
            <a:r>
              <a:rPr lang="cs-CZ" sz="1200" dirty="0" smtClean="0"/>
              <a:t>/11/042/lnc460/MEV3a5f68_</a:t>
            </a:r>
            <a:r>
              <a:rPr lang="cs-CZ" sz="1200" dirty="0" err="1" smtClean="0"/>
              <a:t>ese</a:t>
            </a:r>
            <a:r>
              <a:rPr lang="cs-CZ" sz="1200" dirty="0" smtClean="0"/>
              <a:t>_</a:t>
            </a:r>
            <a:r>
              <a:rPr lang="cs-CZ" sz="1200" dirty="0" err="1" smtClean="0"/>
              <a:t>wakame</a:t>
            </a:r>
            <a:r>
              <a:rPr lang="cs-CZ" sz="1200" dirty="0" smtClean="0"/>
              <a:t>_</a:t>
            </a:r>
            <a:r>
              <a:rPr lang="cs-CZ" sz="1200" dirty="0" err="1" smtClean="0"/>
              <a:t>salad</a:t>
            </a:r>
            <a:r>
              <a:rPr lang="cs-CZ" sz="1200" dirty="0" smtClean="0"/>
              <a:t>_</a:t>
            </a:r>
            <a:r>
              <a:rPr lang="cs-CZ" sz="1200" dirty="0" err="1" smtClean="0"/>
              <a:t>recipe</a:t>
            </a:r>
            <a:r>
              <a:rPr lang="cs-CZ" sz="1200" dirty="0" smtClean="0"/>
              <a:t>_ingredients1.jpg&amp;</a:t>
            </a:r>
            <a:r>
              <a:rPr lang="cs-CZ" sz="1200" dirty="0" err="1" smtClean="0"/>
              <a:t>sa</a:t>
            </a:r>
            <a:r>
              <a:rPr lang="cs-CZ" sz="1200" dirty="0" smtClean="0"/>
              <a:t>=X&amp;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=Wb81Ud-sK874sga57YCABg&amp;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=0CAwQ8wc&amp;</a:t>
            </a:r>
            <a:r>
              <a:rPr lang="cs-CZ" sz="1200" dirty="0" err="1" smtClean="0"/>
              <a:t>usg</a:t>
            </a:r>
            <a:r>
              <a:rPr lang="cs-CZ" sz="1200" dirty="0" smtClean="0"/>
              <a:t>=AFQjCNEA81LrvFX7TG6IiIeIlX0ctWIwRg</a:t>
            </a:r>
          </a:p>
          <a:p>
            <a:r>
              <a:rPr lang="cs-CZ" sz="1200" dirty="0" smtClean="0"/>
              <a:t>http://nd04.jxs.cz/009/318/1b1a8e3dc0_76016644_o2.jpg</a:t>
            </a:r>
          </a:p>
          <a:p>
            <a:r>
              <a:rPr lang="cs-CZ" sz="1200" dirty="0" smtClean="0"/>
              <a:t>http://upload.wikimedia.org/wikipedia/commons/b/b5/Chlorococcales_composite.jpg</a:t>
            </a:r>
          </a:p>
          <a:p>
            <a:r>
              <a:rPr lang="cs-CZ" sz="1200" dirty="0" smtClean="0"/>
              <a:t>http://img5.rajce.idnes.cz/d0507/4/4108/4108034_2d34c7b3b735859b5453927c7b6bdfe5/</a:t>
            </a:r>
            <a:r>
              <a:rPr lang="cs-CZ" sz="1200" dirty="0" err="1" smtClean="0"/>
              <a:t>images</a:t>
            </a:r>
            <a:r>
              <a:rPr lang="cs-CZ" sz="1200" dirty="0" smtClean="0"/>
              <a:t>/</a:t>
            </a:r>
            <a:r>
              <a:rPr lang="cs-CZ" sz="1200" dirty="0" err="1" smtClean="0"/>
              <a:t>Zabi</a:t>
            </a:r>
            <a:r>
              <a:rPr lang="cs-CZ" sz="1200" dirty="0" smtClean="0"/>
              <a:t>_vlas.</a:t>
            </a:r>
            <a:r>
              <a:rPr lang="cs-CZ" sz="1200" dirty="0" err="1" smtClean="0"/>
              <a:t>jpg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fismeister.eu</a:t>
            </a:r>
            <a:r>
              <a:rPr lang="cs-CZ" sz="1200" dirty="0" smtClean="0"/>
              <a:t>/</a:t>
            </a:r>
            <a:r>
              <a:rPr lang="cs-CZ" sz="1200" dirty="0" err="1" smtClean="0"/>
              <a:t>img</a:t>
            </a:r>
            <a:r>
              <a:rPr lang="cs-CZ" sz="1200" dirty="0" smtClean="0"/>
              <a:t>/</a:t>
            </a:r>
            <a:r>
              <a:rPr lang="cs-CZ" sz="1200" dirty="0" err="1" smtClean="0"/>
              <a:t>volvoxglobator.jpg</a:t>
            </a:r>
            <a:endParaRPr lang="cs-CZ" sz="1200" dirty="0" smtClean="0"/>
          </a:p>
          <a:p>
            <a:r>
              <a:rPr lang="cs-CZ" sz="1200" dirty="0" smtClean="0"/>
              <a:t>http://upload.wikimedia.org/wikipedia/commons/thumb/7/73/Haeckel_Florideae.jpg/250px-Haeckel_Florideae.jpg</a:t>
            </a:r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usm.edu</a:t>
            </a:r>
            <a:r>
              <a:rPr lang="cs-CZ" sz="1200" dirty="0" smtClean="0"/>
              <a:t>/</a:t>
            </a:r>
            <a:r>
              <a:rPr lang="cs-CZ" sz="1200" dirty="0" err="1" smtClean="0"/>
              <a:t>gcrl</a:t>
            </a:r>
            <a:r>
              <a:rPr lang="cs-CZ" sz="1200" dirty="0" smtClean="0"/>
              <a:t>/</a:t>
            </a:r>
            <a:r>
              <a:rPr lang="cs-CZ" sz="1200" dirty="0" err="1" smtClean="0"/>
              <a:t>sargassum</a:t>
            </a:r>
            <a:r>
              <a:rPr lang="cs-CZ" sz="1200" dirty="0" smtClean="0"/>
              <a:t>/</a:t>
            </a:r>
            <a:r>
              <a:rPr lang="cs-CZ" sz="1200" dirty="0" err="1" smtClean="0"/>
              <a:t>images</a:t>
            </a:r>
            <a:r>
              <a:rPr lang="cs-CZ" sz="1200" dirty="0" smtClean="0"/>
              <a:t>/</a:t>
            </a:r>
            <a:r>
              <a:rPr lang="cs-CZ" sz="1200" dirty="0" err="1" smtClean="0"/>
              <a:t>Pelagic</a:t>
            </a:r>
            <a:r>
              <a:rPr lang="cs-CZ" sz="1200" dirty="0" smtClean="0"/>
              <a:t>%20Sargassum%20weedline.1200.jpg</a:t>
            </a:r>
          </a:p>
          <a:p>
            <a:r>
              <a:rPr lang="cs-CZ" sz="1200" dirty="0" smtClean="0"/>
              <a:t>http://</a:t>
            </a:r>
            <a:r>
              <a:rPr lang="cs-CZ" sz="1200" dirty="0" smtClean="0"/>
              <a:t>www.</a:t>
            </a:r>
            <a:r>
              <a:rPr lang="cs-CZ" sz="1200" dirty="0" err="1" smtClean="0"/>
              <a:t>lucasinka.cz</a:t>
            </a:r>
            <a:r>
              <a:rPr lang="cs-CZ" sz="1200" dirty="0" smtClean="0"/>
              <a:t>/</a:t>
            </a:r>
            <a:r>
              <a:rPr lang="cs-CZ" sz="1200" dirty="0" err="1" smtClean="0"/>
              <a:t>wp</a:t>
            </a:r>
            <a:r>
              <a:rPr lang="cs-CZ" sz="1200" dirty="0" smtClean="0"/>
              <a:t>-</a:t>
            </a:r>
            <a:r>
              <a:rPr lang="cs-CZ" sz="1200" dirty="0" err="1" smtClean="0"/>
              <a:t>content</a:t>
            </a:r>
            <a:r>
              <a:rPr lang="cs-CZ" sz="1200" dirty="0" smtClean="0"/>
              <a:t>/</a:t>
            </a:r>
            <a:r>
              <a:rPr lang="cs-CZ" sz="1200" dirty="0" err="1" smtClean="0"/>
              <a:t>uploads</a:t>
            </a:r>
            <a:r>
              <a:rPr lang="cs-CZ" sz="1200" dirty="0" smtClean="0"/>
              <a:t>/2010/08/</a:t>
            </a:r>
            <a:r>
              <a:rPr lang="cs-CZ" sz="1200" dirty="0" err="1" smtClean="0"/>
              <a:t>red.jpg</a:t>
            </a:r>
            <a:endParaRPr lang="cs-CZ" sz="1200" dirty="0" smtClean="0"/>
          </a:p>
          <a:p>
            <a:r>
              <a:rPr lang="cs-CZ" sz="1200" dirty="0" err="1" smtClean="0"/>
              <a:t>vesiculosus.jpeg</a:t>
            </a:r>
            <a:r>
              <a:rPr lang="cs-CZ" sz="1200" dirty="0" smtClean="0"/>
              <a:t>/300px-</a:t>
            </a:r>
            <a:r>
              <a:rPr lang="cs-CZ" sz="1200" dirty="0" err="1" smtClean="0"/>
              <a:t>Fucus</a:t>
            </a:r>
            <a:r>
              <a:rPr lang="cs-CZ" sz="1200" dirty="0" smtClean="0"/>
              <a:t>_</a:t>
            </a:r>
            <a:r>
              <a:rPr lang="cs-CZ" sz="1200" dirty="0" err="1" smtClean="0"/>
              <a:t>vesiculosus.jpeg</a:t>
            </a:r>
            <a:r>
              <a:rPr lang="cs-CZ" sz="1200" dirty="0" smtClean="0"/>
              <a:t>&amp;</a:t>
            </a:r>
            <a:r>
              <a:rPr lang="cs-CZ" sz="1200" dirty="0" err="1" smtClean="0"/>
              <a:t>sa</a:t>
            </a:r>
            <a:r>
              <a:rPr lang="cs-CZ" sz="1200" dirty="0" smtClean="0"/>
              <a:t>=X&amp;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=BdQ2UfWJJIjTPJCTgIgF&amp;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=0CAsQ8wc&amp;</a:t>
            </a:r>
            <a:r>
              <a:rPr lang="cs-CZ" sz="1200" dirty="0" err="1" smtClean="0"/>
              <a:t>usg</a:t>
            </a:r>
            <a:r>
              <a:rPr lang="cs-CZ" sz="1200" dirty="0" smtClean="0"/>
              <a:t>=AFQjCNEjqbMBJfhcpptaYAMcBVQWzWo4Fw</a:t>
            </a:r>
          </a:p>
          <a:p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Základní informace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patří mezi nižší rostliny </a:t>
            </a:r>
          </a:p>
          <a:p>
            <a:r>
              <a:rPr lang="cs-CZ" sz="3200" dirty="0" smtClean="0"/>
              <a:t>tělo tvoří jedna buňka </a:t>
            </a:r>
            <a:r>
              <a:rPr lang="cs-CZ" sz="3200" dirty="0" smtClean="0"/>
              <a:t>nebo mnohobuněčná </a:t>
            </a:r>
            <a:r>
              <a:rPr lang="cs-CZ" sz="3200" dirty="0" smtClean="0"/>
              <a:t>stélka</a:t>
            </a:r>
          </a:p>
          <a:p>
            <a:r>
              <a:rPr lang="cs-CZ" sz="3200" dirty="0" smtClean="0"/>
              <a:t>žijí ve sladké i slané vodě, na souši ve </a:t>
            </a:r>
            <a:r>
              <a:rPr lang="cs-CZ" sz="3200" dirty="0" smtClean="0"/>
              <a:t>vlhku</a:t>
            </a:r>
            <a:endParaRPr lang="cs-CZ" sz="3200" dirty="0" smtClean="0"/>
          </a:p>
          <a:p>
            <a:r>
              <a:rPr lang="cs-CZ" sz="3200" dirty="0" smtClean="0"/>
              <a:t>početná skupina</a:t>
            </a:r>
          </a:p>
          <a:p>
            <a:r>
              <a:rPr lang="cs-CZ" sz="3200" dirty="0" smtClean="0"/>
              <a:t>nenápadné, ale  důležité jak </a:t>
            </a:r>
            <a:r>
              <a:rPr lang="cs-CZ" sz="3200" dirty="0" smtClean="0"/>
              <a:t>v přírodě, tak pro člověka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340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Postavení v přírodě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všechny mají schopnost fotosyntézy, patří mezi důležité producenty </a:t>
            </a:r>
            <a:r>
              <a:rPr lang="cs-CZ" sz="3200" dirty="0" smtClean="0">
                <a:sym typeface="Wingdings" pitchFamily="2" charset="2"/>
              </a:rPr>
              <a:t> v minulosti díky nim vznikla  atmosféra s dostatkem kyslíku</a:t>
            </a:r>
            <a:endParaRPr lang="cs-CZ" sz="3200" dirty="0" smtClean="0"/>
          </a:p>
          <a:p>
            <a:r>
              <a:rPr lang="cs-CZ" sz="3200" dirty="0" smtClean="0"/>
              <a:t>udržují rovnováhu plynů ve </a:t>
            </a:r>
            <a:r>
              <a:rPr lang="cs-CZ" sz="3200" dirty="0" smtClean="0"/>
              <a:t>vodě, ve vzduchu</a:t>
            </a:r>
            <a:endParaRPr lang="cs-CZ" sz="3200" dirty="0" smtClean="0"/>
          </a:p>
          <a:p>
            <a:r>
              <a:rPr lang="cs-CZ" sz="3200" dirty="0" smtClean="0"/>
              <a:t>jsou potravou jiných organismů, např.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sz="2800" i="1" dirty="0" smtClean="0">
                <a:solidFill>
                  <a:srgbClr val="7030A0"/>
                </a:solidFill>
              </a:rPr>
              <a:t>řasy -&gt; býložravé ryby -&gt; dravé ryby -&gt; tuleň -&gt; lední medvěd -&gt; člověk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107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Systém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Všechny obsahují chlorofyl, u některých jsou i  </a:t>
            </a:r>
            <a:r>
              <a:rPr lang="cs-CZ" dirty="0"/>
              <a:t>další barviva </a:t>
            </a:r>
            <a:r>
              <a:rPr lang="cs-CZ" dirty="0" smtClean="0">
                <a:sym typeface="Wingdings" pitchFamily="2" charset="2"/>
              </a:rPr>
              <a:t> rozdělení </a:t>
            </a:r>
            <a:r>
              <a:rPr lang="cs-CZ" dirty="0">
                <a:sym typeface="Wingdings" pitchFamily="2" charset="2"/>
              </a:rPr>
              <a:t>na tři </a:t>
            </a:r>
            <a:r>
              <a:rPr lang="cs-CZ" dirty="0" smtClean="0">
                <a:sym typeface="Wingdings" pitchFamily="2" charset="2"/>
              </a:rPr>
              <a:t>skupiny</a:t>
            </a:r>
          </a:p>
          <a:p>
            <a:endParaRPr lang="cs-CZ" dirty="0" smtClean="0">
              <a:sym typeface="Wingdings" pitchFamily="2" charset="2"/>
            </a:endParaRPr>
          </a:p>
          <a:p>
            <a:endParaRPr lang="cs-CZ" dirty="0" smtClean="0">
              <a:sym typeface="Wingdings" pitchFamily="2" charset="2"/>
            </a:endParaRPr>
          </a:p>
          <a:p>
            <a:endParaRPr lang="cs-CZ" dirty="0" smtClean="0">
              <a:sym typeface="Wingdings" pitchFamily="2" charset="2"/>
            </a:endParaRPr>
          </a:p>
          <a:p>
            <a:pPr>
              <a:buNone/>
            </a:pPr>
            <a:r>
              <a:rPr lang="cs-CZ" sz="3600" b="1" dirty="0" smtClean="0">
                <a:sym typeface="Wingdings" pitchFamily="2" charset="2"/>
              </a:rPr>
              <a:t>zelené řasy   hnědé řasy   červené </a:t>
            </a:r>
            <a:r>
              <a:rPr lang="cs-CZ" sz="3600" b="1" dirty="0">
                <a:sym typeface="Wingdings" pitchFamily="2" charset="2"/>
              </a:rPr>
              <a:t>řasy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                              </a:t>
            </a:r>
          </a:p>
          <a:p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 rot="5400000">
            <a:off x="642910" y="2857496"/>
            <a:ext cx="271464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rot="16200000" flipH="1">
            <a:off x="1893075" y="1893083"/>
            <a:ext cx="2714644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2071670" y="1643050"/>
            <a:ext cx="4714908" cy="2857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941168"/>
            <a:ext cx="2592288" cy="1728192"/>
          </a:xfrm>
          <a:prstGeom prst="rect">
            <a:avLst/>
          </a:prstGeom>
        </p:spPr>
      </p:pic>
      <p:pic>
        <p:nvPicPr>
          <p:cNvPr id="10" name="Obrázek 9" descr="red.jpg"/>
          <p:cNvPicPr>
            <a:picLocks noChangeAspect="1"/>
          </p:cNvPicPr>
          <p:nvPr/>
        </p:nvPicPr>
        <p:blipFill>
          <a:blip r:embed="rId3" cstate="print"/>
          <a:srcRect t="36706" r="22984"/>
          <a:stretch>
            <a:fillRect/>
          </a:stretch>
        </p:blipFill>
        <p:spPr>
          <a:xfrm>
            <a:off x="5940152" y="4941168"/>
            <a:ext cx="2520280" cy="1738373"/>
          </a:xfrm>
          <a:prstGeom prst="rect">
            <a:avLst/>
          </a:prstGeom>
        </p:spPr>
      </p:pic>
      <p:pic>
        <p:nvPicPr>
          <p:cNvPr id="11" name="Obrázek 10" descr="300px-Fucus_vesiculosus.jpg"/>
          <p:cNvPicPr>
            <a:picLocks noChangeAspect="1"/>
          </p:cNvPicPr>
          <p:nvPr/>
        </p:nvPicPr>
        <p:blipFill>
          <a:blip r:embed="rId4" cstate="print"/>
          <a:srcRect t="11268" r="5000" b="8732"/>
          <a:stretch>
            <a:fillRect/>
          </a:stretch>
        </p:blipFill>
        <p:spPr>
          <a:xfrm>
            <a:off x="3059832" y="4941168"/>
            <a:ext cx="273630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Zelené řasy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jen </a:t>
            </a:r>
            <a:r>
              <a:rPr lang="cs-CZ" dirty="0" smtClean="0"/>
              <a:t>chlorofyl </a:t>
            </a:r>
            <a:r>
              <a:rPr lang="cs-CZ" dirty="0" smtClean="0">
                <a:sym typeface="Wingdings" pitchFamily="2" charset="2"/>
              </a:rPr>
              <a:t> zelená barva</a:t>
            </a:r>
            <a:endParaRPr lang="cs-CZ" dirty="0" smtClean="0"/>
          </a:p>
          <a:p>
            <a:r>
              <a:rPr lang="cs-CZ" dirty="0" smtClean="0"/>
              <a:t>většinou ve </a:t>
            </a:r>
            <a:r>
              <a:rPr lang="cs-CZ" dirty="0" smtClean="0"/>
              <a:t> vodě</a:t>
            </a:r>
            <a:endParaRPr lang="cs-CZ" dirty="0" smtClean="0"/>
          </a:p>
          <a:p>
            <a:r>
              <a:rPr lang="cs-CZ" dirty="0" smtClean="0"/>
              <a:t>výskyt i na vlhkých kmenech, kamenech, zdech, …</a:t>
            </a:r>
            <a:endParaRPr lang="cs-CZ" dirty="0"/>
          </a:p>
        </p:txBody>
      </p:sp>
      <p:pic>
        <p:nvPicPr>
          <p:cNvPr id="4" name="Obrázek 3" descr="800PX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500438"/>
            <a:ext cx="4063998" cy="3047999"/>
          </a:xfrm>
          <a:prstGeom prst="rect">
            <a:avLst/>
          </a:prstGeom>
        </p:spPr>
      </p:pic>
      <p:pic>
        <p:nvPicPr>
          <p:cNvPr id="5" name="Obrázek 4" descr="Chlorococcales_compo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73016"/>
            <a:ext cx="3024336" cy="296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3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Zelené řasy - jednobuněčné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Zelenivka</a:t>
            </a:r>
            <a:r>
              <a:rPr lang="cs-CZ" dirty="0" smtClean="0"/>
              <a:t> – ve vodě</a:t>
            </a:r>
          </a:p>
          <a:p>
            <a:r>
              <a:rPr lang="cs-CZ" dirty="0" smtClean="0"/>
              <a:t>Zrněnka – povlaky na různých předmětech</a:t>
            </a:r>
          </a:p>
          <a:p>
            <a:r>
              <a:rPr lang="cs-CZ" dirty="0" smtClean="0"/>
              <a:t>Pláštěnka – vesnické rybníčky</a:t>
            </a:r>
          </a:p>
          <a:p>
            <a:r>
              <a:rPr lang="cs-CZ" dirty="0" smtClean="0"/>
              <a:t>Krásnoočko – rostlina nebo </a:t>
            </a:r>
          </a:p>
          <a:p>
            <a:pPr>
              <a:buNone/>
            </a:pPr>
            <a:r>
              <a:rPr lang="cs-CZ" dirty="0" smtClean="0"/>
              <a:t>   živočich ?, rybníky, 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smtClean="0"/>
              <a:t>pohyb </a:t>
            </a:r>
            <a:r>
              <a:rPr lang="cs-CZ" dirty="0" smtClean="0"/>
              <a:t>pomocí bičíku</a:t>
            </a:r>
            <a:endParaRPr lang="cs-CZ" dirty="0"/>
          </a:p>
        </p:txBody>
      </p:sp>
      <p:pic>
        <p:nvPicPr>
          <p:cNvPr id="4" name="Obrázek 3" descr="1b1a8e3dc0_76016644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928934"/>
            <a:ext cx="2678907" cy="3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3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cs-CZ" b="1" dirty="0" smtClean="0"/>
              <a:t>Zelené řasy- mnohobuněčné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Váleč koulivý –  kolonie buněk, přechod mezi jednobuněčným a mezibuněčným organismem</a:t>
            </a:r>
          </a:p>
          <a:p>
            <a:r>
              <a:rPr lang="cs-CZ" sz="3200" dirty="0" smtClean="0"/>
              <a:t>Žabí vlas – tenounká vlákna</a:t>
            </a:r>
          </a:p>
          <a:p>
            <a:r>
              <a:rPr lang="cs-CZ" sz="3200" dirty="0" smtClean="0"/>
              <a:t>Šroubatka – zvl. tvar chloroplastu</a:t>
            </a:r>
          </a:p>
          <a:p>
            <a:r>
              <a:rPr lang="cs-CZ" sz="3200" dirty="0" smtClean="0"/>
              <a:t>„Mořský salát“ - potravina</a:t>
            </a:r>
            <a:endParaRPr lang="cs-CZ" sz="3200" dirty="0"/>
          </a:p>
        </p:txBody>
      </p:sp>
      <p:pic>
        <p:nvPicPr>
          <p:cNvPr id="4" name="Obrázek 3" descr="volvoxglob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984" y="2143116"/>
            <a:ext cx="2286016" cy="2293629"/>
          </a:xfrm>
          <a:prstGeom prst="rect">
            <a:avLst/>
          </a:prstGeom>
        </p:spPr>
      </p:pic>
      <p:pic>
        <p:nvPicPr>
          <p:cNvPr id="5" name="Obrázek 4" descr="mořský salá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501016"/>
            <a:ext cx="2143140" cy="2150308"/>
          </a:xfrm>
          <a:prstGeom prst="rect">
            <a:avLst/>
          </a:prstGeom>
        </p:spPr>
      </p:pic>
      <p:pic>
        <p:nvPicPr>
          <p:cNvPr id="6" name="Obrázek 5" descr="MEV3a5f68_ese_wakame_salad_recipe_ingredient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4500570"/>
            <a:ext cx="3471282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3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cs-CZ" b="1" dirty="0" smtClean="0"/>
              <a:t>Hnědé řasy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cs-CZ" dirty="0" smtClean="0"/>
              <a:t>hnědožlutá barviva  + chlorofyl </a:t>
            </a:r>
            <a:r>
              <a:rPr lang="cs-CZ" dirty="0" smtClean="0">
                <a:sym typeface="Wingdings" pitchFamily="2" charset="2"/>
              </a:rPr>
              <a:t> hnědá barva</a:t>
            </a:r>
          </a:p>
          <a:p>
            <a:r>
              <a:rPr lang="cs-CZ" dirty="0" smtClean="0">
                <a:sym typeface="Wingdings" pitchFamily="2" charset="2"/>
              </a:rPr>
              <a:t>moře</a:t>
            </a:r>
          </a:p>
          <a:p>
            <a:r>
              <a:rPr lang="cs-CZ" b="1" dirty="0" smtClean="0">
                <a:sym typeface="Wingdings" pitchFamily="2" charset="2"/>
              </a:rPr>
              <a:t>chaluhy </a:t>
            </a:r>
            <a:r>
              <a:rPr lang="cs-CZ" dirty="0" smtClean="0">
                <a:sym typeface="Wingdings" pitchFamily="2" charset="2"/>
              </a:rPr>
              <a:t>– až 60 m dlouhé stélky, 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   potrava živočichů, sušení na topení, 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   zisk různých látek pro lékařství  (jód) </a:t>
            </a:r>
          </a:p>
          <a:p>
            <a:r>
              <a:rPr lang="cs-CZ" dirty="0" smtClean="0">
                <a:sym typeface="Wingdings" pitchFamily="2" charset="2"/>
              </a:rPr>
              <a:t>řasa </a:t>
            </a:r>
            <a:r>
              <a:rPr lang="cs-CZ" b="1" dirty="0" err="1" smtClean="0">
                <a:sym typeface="Wingdings" pitchFamily="2" charset="2"/>
              </a:rPr>
              <a:t>Sargassum</a:t>
            </a:r>
            <a:endParaRPr lang="cs-CZ" b="1" dirty="0" smtClean="0">
              <a:sym typeface="Wingdings" pitchFamily="2" charset="2"/>
            </a:endParaRP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 – velká hustota, uvíznutí lodí</a:t>
            </a:r>
          </a:p>
          <a:p>
            <a:r>
              <a:rPr lang="cs-CZ" b="1" dirty="0" smtClean="0">
                <a:sym typeface="Wingdings" pitchFamily="2" charset="2"/>
              </a:rPr>
              <a:t>rozsivky</a:t>
            </a:r>
            <a:r>
              <a:rPr lang="cs-CZ" dirty="0" smtClean="0">
                <a:sym typeface="Wingdings" pitchFamily="2" charset="2"/>
              </a:rPr>
              <a:t> – dvě schránky, 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   usazování na dně moří</a:t>
            </a:r>
            <a:endParaRPr lang="cs-CZ" dirty="0"/>
          </a:p>
        </p:txBody>
      </p:sp>
      <p:pic>
        <p:nvPicPr>
          <p:cNvPr id="4" name="Obrázek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928802"/>
            <a:ext cx="2606412" cy="1948292"/>
          </a:xfrm>
          <a:prstGeom prst="rect">
            <a:avLst/>
          </a:prstGeom>
        </p:spPr>
      </p:pic>
      <p:pic>
        <p:nvPicPr>
          <p:cNvPr id="6" name="Obrázek 5" descr="Pelagic%20Sargassum%20weedline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071942"/>
            <a:ext cx="3597563" cy="25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8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Červené řasy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červená barviva </a:t>
            </a:r>
            <a:r>
              <a:rPr lang="cs-CZ" dirty="0" smtClean="0"/>
              <a:t>+ </a:t>
            </a:r>
            <a:r>
              <a:rPr lang="cs-CZ" dirty="0" smtClean="0"/>
              <a:t>chlorofyl </a:t>
            </a:r>
            <a:r>
              <a:rPr lang="cs-CZ" dirty="0" smtClean="0">
                <a:sym typeface="Wingdings" pitchFamily="2" charset="2"/>
              </a:rPr>
              <a:t> 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    výsledná červená barva</a:t>
            </a:r>
          </a:p>
          <a:p>
            <a:r>
              <a:rPr lang="cs-CZ" dirty="0" smtClean="0">
                <a:sym typeface="Wingdings" pitchFamily="2" charset="2"/>
              </a:rPr>
              <a:t>jiný název </a:t>
            </a:r>
            <a:r>
              <a:rPr lang="cs-CZ" b="1" dirty="0" err="1" smtClean="0">
                <a:sym typeface="Wingdings" pitchFamily="2" charset="2"/>
              </a:rPr>
              <a:t>ruduchy</a:t>
            </a:r>
            <a:endParaRPr lang="cs-CZ" b="1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moře</a:t>
            </a:r>
          </a:p>
          <a:p>
            <a:r>
              <a:rPr lang="cs-CZ" dirty="0" smtClean="0">
                <a:sym typeface="Wingdings" pitchFamily="2" charset="2"/>
              </a:rPr>
              <a:t>různé látky pro lékařství  (mikrobiologie)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   a potravinářství (výroba zmrzliny, potrava 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    pro kosmonauty, …), krmivo, hnojivo, …</a:t>
            </a:r>
          </a:p>
          <a:p>
            <a:endParaRPr lang="cs-CZ" dirty="0"/>
          </a:p>
        </p:txBody>
      </p:sp>
      <p:pic>
        <p:nvPicPr>
          <p:cNvPr id="4" name="Obrázek 3" descr="250px-Haeckel_Floride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642918"/>
            <a:ext cx="2322768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1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384</Words>
  <Application>Microsoft Office PowerPoint</Application>
  <PresentationFormat>Předvádění na obrazovce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Tok</vt:lpstr>
      <vt:lpstr>ŘASY</vt:lpstr>
      <vt:lpstr>Základní informace</vt:lpstr>
      <vt:lpstr>Postavení v přírodě</vt:lpstr>
      <vt:lpstr>Systém</vt:lpstr>
      <vt:lpstr>Zelené řasy</vt:lpstr>
      <vt:lpstr>Zelené řasy - jednobuněčné</vt:lpstr>
      <vt:lpstr>Zelené řasy- mnohobuněčné</vt:lpstr>
      <vt:lpstr>Hnědé řasy </vt:lpstr>
      <vt:lpstr>Červené řasy</vt:lpstr>
      <vt:lpstr> Doplňující otázky a úkoly</vt:lpstr>
      <vt:lpstr>Zdroje obrázků: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ŘASY</dc:title>
  <dc:creator>Já</dc:creator>
  <cp:lastModifiedBy>kantor</cp:lastModifiedBy>
  <cp:revision>18</cp:revision>
  <dcterms:created xsi:type="dcterms:W3CDTF">2013-03-04T19:05:43Z</dcterms:created>
  <dcterms:modified xsi:type="dcterms:W3CDTF">2013-03-06T05:44:47Z</dcterms:modified>
</cp:coreProperties>
</file>