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58" r:id="rId5"/>
    <p:sldId id="268" r:id="rId6"/>
    <p:sldId id="259" r:id="rId7"/>
    <p:sldId id="269" r:id="rId8"/>
    <p:sldId id="271" r:id="rId9"/>
    <p:sldId id="260" r:id="rId10"/>
    <p:sldId id="264" r:id="rId11"/>
    <p:sldId id="261" r:id="rId12"/>
    <p:sldId id="265" r:id="rId13"/>
    <p:sldId id="262" r:id="rId14"/>
    <p:sldId id="267" r:id="rId15"/>
    <p:sldId id="26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83" d="100"/>
          <a:sy n="83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6E8C2-FA58-4CD1-BC03-E673AD7AEEAA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E0C6-32A7-4EAE-9C3C-9A0FB19DC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2481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E0C6-32A7-4EAE-9C3C-9A0FB19DC33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0524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E668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3953837" cy="2763738"/>
          </a:xfrm>
        </p:spPr>
        <p:txBody>
          <a:bodyPr>
            <a:noAutofit/>
          </a:bodyPr>
          <a:lstStyle/>
          <a:p>
            <a:r>
              <a:rPr lang="cs-CZ" sz="9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Květ</a:t>
            </a:r>
            <a:endParaRPr lang="cs-CZ" sz="9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Já\Desktop\prosinec 2012\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8056154" cy="1936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á\AppData\Local\Microsoft\Windows\Temporary Internet Files\Content.IE5\BNJVJJA6\MP900399626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86" y="548680"/>
            <a:ext cx="3914488" cy="3131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60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7"/>
            <a:ext cx="3276600" cy="32766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7"/>
            <a:ext cx="4320480" cy="32473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3973136" cy="297624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72" y="3675161"/>
            <a:ext cx="3927760" cy="2945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35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797214" cy="3861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</a:rPr>
              <a:t>květ stejnoobalný</a:t>
            </a:r>
            <a:endParaRPr lang="cs-CZ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povrchu zelené květní lístky, </a:t>
            </a:r>
          </a:p>
          <a:p>
            <a:pPr marL="0" indent="0">
              <a:buNone/>
            </a:pPr>
            <a:r>
              <a:rPr lang="cs-CZ" dirty="0" smtClean="0"/>
              <a:t>    které se postupně mění  v  jinou</a:t>
            </a:r>
          </a:p>
          <a:p>
            <a:pPr marL="0" indent="0">
              <a:buNone/>
            </a:pPr>
            <a:r>
              <a:rPr lang="cs-CZ" dirty="0" smtClean="0"/>
              <a:t>    barvu</a:t>
            </a:r>
          </a:p>
          <a:p>
            <a:r>
              <a:rPr lang="cs-CZ" dirty="0" smtClean="0"/>
              <a:t>všechny květní lístky jsou pak stejné,</a:t>
            </a:r>
          </a:p>
          <a:p>
            <a:pPr marL="0" indent="0">
              <a:buNone/>
            </a:pPr>
            <a:r>
              <a:rPr lang="cs-CZ" dirty="0" smtClean="0"/>
              <a:t>    nazýváme je </a:t>
            </a:r>
            <a:r>
              <a:rPr lang="cs-CZ" u="sng" dirty="0" smtClean="0"/>
              <a:t>okvětní lístky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573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4378378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888000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12871"/>
            <a:ext cx="4378377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12871"/>
            <a:ext cx="3892117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965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</a:rPr>
              <a:t>květenství</a:t>
            </a:r>
            <a:endParaRPr lang="cs-CZ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soubor květů vyrůstajících na jedné květní stopce</a:t>
            </a:r>
          </a:p>
          <a:p>
            <a:r>
              <a:rPr lang="cs-CZ" dirty="0" smtClean="0"/>
              <a:t>různé typy – okolík, hrozen, lata, klas, ….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8999"/>
            <a:ext cx="2619375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83" y="3428999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394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</a:rPr>
              <a:t>úbor</a:t>
            </a:r>
            <a:endParaRPr lang="cs-CZ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780419" cy="3024336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toto květenství tvoří spousta trubkovitých květů (uprostřed) a jazykových (po obvodu)</a:t>
            </a:r>
          </a:p>
          <a:p>
            <a:r>
              <a:rPr lang="cs-CZ" dirty="0" smtClean="0"/>
              <a:t>pro laika vypadá jako jeden květ</a:t>
            </a:r>
          </a:p>
          <a:p>
            <a:r>
              <a:rPr lang="cs-CZ" dirty="0" smtClean="0"/>
              <a:t>např. slunečnice, kopretina, sedmikráska, heřmánek , …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37012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02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25000" lnSpcReduction="20000"/>
          </a:bodyPr>
          <a:lstStyle/>
          <a:p>
            <a:r>
              <a:rPr lang="cs-CZ" sz="4800" dirty="0" smtClean="0"/>
              <a:t>http://pixabay.com/static/uploads/photo/2011/05/31/20/03/rose-7669_640.jpg</a:t>
            </a:r>
          </a:p>
          <a:p>
            <a:r>
              <a:rPr lang="cs-CZ" sz="4800" dirty="0" smtClean="0"/>
              <a:t>http://upload.wikimedia.org/wikipedia/commons/thumb/8/83/Glockenblume-Bl%C3%BCte2.jpg/258px-Glockenblume-Bl%C3%BCte2.jpg</a:t>
            </a:r>
          </a:p>
          <a:p>
            <a:r>
              <a:rPr lang="cs-CZ" sz="4800" dirty="0" smtClean="0"/>
              <a:t>http://www.royalwood-kvetiny.cz/fotky25623/fotos/_vyrn_11lilie-brindisi.jpg</a:t>
            </a:r>
          </a:p>
          <a:p>
            <a:r>
              <a:rPr lang="cs-CZ" sz="4800" dirty="0" smtClean="0"/>
              <a:t>http://www.nature.cz/fotoarchiv/nahledy/9563.jpg</a:t>
            </a:r>
          </a:p>
          <a:p>
            <a:r>
              <a:rPr lang="cs-CZ" sz="4800" dirty="0" smtClean="0"/>
              <a:t>http://priroda.sdas.cz/deniky/pictures/2008/0804blatouchDU.jpg</a:t>
            </a:r>
          </a:p>
          <a:p>
            <a:r>
              <a:rPr lang="cs-CZ" sz="4800" dirty="0" smtClean="0"/>
              <a:t>http://upload.wikimedia.org/wikipedia/commons/e/ef/Tulip%C3%A1n_23.jpg</a:t>
            </a:r>
          </a:p>
          <a:p>
            <a:r>
              <a:rPr lang="cs-CZ" sz="4800" dirty="0" smtClean="0"/>
              <a:t>http://www.garten.cz/images_data/3493-viola-x-wittrockiana-3.jpg</a:t>
            </a:r>
          </a:p>
          <a:p>
            <a:r>
              <a:rPr lang="cs-CZ" sz="4800" dirty="0" smtClean="0"/>
              <a:t>http://www.wss.cz/FOTOGALERIE/album-zahrada/slides-zahrada/Leknin_bily.jpg</a:t>
            </a:r>
          </a:p>
          <a:p>
            <a:r>
              <a:rPr lang="cs-CZ" sz="4800" dirty="0" smtClean="0"/>
              <a:t>http://images5.fanpop.com/image/photos/25400000/Gladiolus-maria-050801090907-25410857-275-315.jpg</a:t>
            </a:r>
          </a:p>
          <a:p>
            <a:r>
              <a:rPr lang="cs-CZ" sz="4800" dirty="0" smtClean="0"/>
              <a:t>http://fotobanka.nabla.cz/fotky/rostliny/jirovec-madal.jpg</a:t>
            </a:r>
          </a:p>
          <a:p>
            <a:r>
              <a:rPr lang="cs-CZ" sz="4800" dirty="0" smtClean="0"/>
              <a:t>http://www.vaclavak.net/images/fotoblog/photos/slunecnice-2.jpg</a:t>
            </a:r>
          </a:p>
          <a:p>
            <a:r>
              <a:rPr lang="cs-CZ" sz="4800" dirty="0" smtClean="0"/>
              <a:t>http://1.bp.blogspot.com/-5AXXRWwoSAs/Tasbneq69JI/AAAAAAAADtY/znhBNKmJINY/s1600/lilac%2Bgood.jpg</a:t>
            </a:r>
          </a:p>
          <a:p>
            <a:r>
              <a:rPr lang="cs-CZ" sz="4800" dirty="0" smtClean="0"/>
              <a:t>http://www.celysvet.cz/fotky/jetel-lucni_1.jpg</a:t>
            </a:r>
          </a:p>
          <a:p>
            <a:r>
              <a:rPr lang="cs-CZ" sz="4800" dirty="0" smtClean="0"/>
              <a:t>http://www.ped.muni.cz/wchem/sm/dp/davidova/www_zaci1/kvet.bmp</a:t>
            </a:r>
          </a:p>
          <a:p>
            <a:r>
              <a:rPr lang="cs-CZ" sz="4800" dirty="0" smtClean="0"/>
              <a:t>http://mistoprozivot.cz/images/ep/rostliny/nizsi/sasanka-hajni/full/sasanka8.jpg</a:t>
            </a:r>
          </a:p>
          <a:p>
            <a:r>
              <a:rPr lang="cs-CZ" sz="4800" dirty="0" smtClean="0"/>
              <a:t>http://web2.mendelu.cz/af_211_multitext/obecna_botanika/obrazky/organologie/velke_kvet.jpg</a:t>
            </a:r>
          </a:p>
          <a:p>
            <a:r>
              <a:rPr lang="cs-CZ" sz="4800" dirty="0" smtClean="0"/>
              <a:t>http://mistoprozivot.cz/images/ep/rostliny/nizsi/sasanka-hajni/full/sasanka%20hajni1.jpg</a:t>
            </a:r>
          </a:p>
          <a:p>
            <a:r>
              <a:rPr lang="cs-CZ" sz="4800" dirty="0"/>
              <a:t>http://</a:t>
            </a:r>
            <a:r>
              <a:rPr lang="cs-CZ" sz="4800" dirty="0" smtClean="0"/>
              <a:t>www.fotoaparat.cz/g/04/05/22/42234_cb9a5.jpg</a:t>
            </a:r>
          </a:p>
          <a:p>
            <a:r>
              <a:rPr lang="cs-CZ" sz="4800" dirty="0"/>
              <a:t>http://www.fotoaparat.cz/g/z011/59/5900.jpg</a:t>
            </a:r>
            <a:endParaRPr lang="cs-CZ" sz="4800" dirty="0" smtClean="0"/>
          </a:p>
          <a:p>
            <a:r>
              <a:rPr lang="cs-CZ" sz="4800" dirty="0"/>
              <a:t>http://</a:t>
            </a:r>
            <a:r>
              <a:rPr lang="cs-CZ" sz="4800" dirty="0" smtClean="0"/>
              <a:t>janbuka.webgarden.cz/image/17151448</a:t>
            </a:r>
          </a:p>
          <a:p>
            <a:r>
              <a:rPr lang="cs-CZ" sz="4800" dirty="0"/>
              <a:t>http://</a:t>
            </a:r>
            <a:r>
              <a:rPr lang="cs-CZ" sz="4800" dirty="0" smtClean="0"/>
              <a:t>images.mylot.com/userImages/images/postphotos/2347379.jpg</a:t>
            </a:r>
          </a:p>
          <a:p>
            <a:r>
              <a:rPr lang="cs-CZ" sz="4800" dirty="0"/>
              <a:t>http://</a:t>
            </a:r>
            <a:r>
              <a:rPr lang="cs-CZ" sz="4800" dirty="0" smtClean="0"/>
              <a:t>www.moderni-dejiny.cz/PublicFiles/UserFiles/image/Aktuality/800x800_krokus.jpg</a:t>
            </a:r>
          </a:p>
          <a:p>
            <a:r>
              <a:rPr lang="cs-CZ" sz="4800" dirty="0"/>
              <a:t>http://i.idnes.cz/11/032/cl6/KOS2ac5c9_shutterstock_12284662.jpg</a:t>
            </a:r>
            <a:endParaRPr lang="cs-CZ" sz="4800" dirty="0" smtClean="0"/>
          </a:p>
          <a:p>
            <a:r>
              <a:rPr lang="cs-CZ" sz="4800" dirty="0"/>
              <a:t>http://www.cestopisy.net/fotosoutez-2009/var/albums/1---Soutezni_fotografie/124_-_</a:t>
            </a:r>
            <a:r>
              <a:rPr lang="cs-CZ" sz="4800" dirty="0" smtClean="0"/>
              <a:t>Slunecnice.jpg</a:t>
            </a:r>
          </a:p>
          <a:p>
            <a:r>
              <a:rPr lang="cs-CZ" sz="4800" dirty="0"/>
              <a:t>http://</a:t>
            </a:r>
            <a:r>
              <a:rPr lang="cs-CZ" sz="4800" dirty="0" smtClean="0"/>
              <a:t>www.techportal.cz/download/e-noviny/enpc/kopretina.jpg</a:t>
            </a:r>
          </a:p>
          <a:p>
            <a:r>
              <a:rPr lang="cs-CZ" sz="4800" dirty="0"/>
              <a:t>http://</a:t>
            </a:r>
            <a:r>
              <a:rPr lang="cs-CZ" sz="4800" dirty="0" smtClean="0"/>
              <a:t>web2.mendelu.cz/af_211_multitext/obecna_botanika/obrazky/organologie/male_tycinka.jpg</a:t>
            </a:r>
          </a:p>
          <a:p>
            <a:r>
              <a:rPr lang="cs-CZ" sz="4800" dirty="0"/>
              <a:t>http://</a:t>
            </a:r>
            <a:r>
              <a:rPr lang="cs-CZ" sz="4800" dirty="0" smtClean="0"/>
              <a:t>web2.mendelu.cz/af_211_multitext/obecna_botanika/obrazky/organologie/velke_pestik.jpg</a:t>
            </a:r>
          </a:p>
          <a:p>
            <a:r>
              <a:rPr lang="cs-CZ" sz="4800" dirty="0"/>
              <a:t>http://leccos.com/pics/pic/kvet.jpg</a:t>
            </a:r>
            <a:endParaRPr lang="cs-CZ" sz="4800" dirty="0" smtClean="0"/>
          </a:p>
          <a:p>
            <a:endParaRPr lang="cs-CZ" sz="4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151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</a:rPr>
              <a:t>Květ</a:t>
            </a:r>
            <a:endParaRPr lang="cs-CZ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dirty="0" smtClean="0"/>
              <a:t>vzniká přeměnou listů a části stonku</a:t>
            </a:r>
          </a:p>
          <a:p>
            <a:r>
              <a:rPr lang="cs-CZ" dirty="0" smtClean="0"/>
              <a:t>vyrůstá z květního lůžka</a:t>
            </a:r>
          </a:p>
          <a:p>
            <a:r>
              <a:rPr lang="cs-CZ" dirty="0" smtClean="0"/>
              <a:t>slouží k rozmnožování </a:t>
            </a:r>
            <a:r>
              <a:rPr lang="cs-CZ" dirty="0"/>
              <a:t>rostliny 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0968"/>
            <a:ext cx="5049366" cy="3407548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3203848" y="2204864"/>
            <a:ext cx="2808312" cy="36724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24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</a:rPr>
              <a:t>Stavba květu</a:t>
            </a:r>
            <a:endParaRPr lang="cs-CZ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3356992"/>
            <a:ext cx="6639119" cy="31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39552" y="1268760"/>
            <a:ext cx="813690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většinou ho tvoří </a:t>
            </a:r>
            <a:r>
              <a:rPr lang="cs-CZ" sz="3200" u="sng" dirty="0">
                <a:solidFill>
                  <a:prstClr val="black"/>
                </a:solidFill>
              </a:rPr>
              <a:t>květní obaly </a:t>
            </a:r>
            <a:r>
              <a:rPr lang="cs-CZ" sz="3200" dirty="0">
                <a:solidFill>
                  <a:prstClr val="black"/>
                </a:solidFill>
              </a:rPr>
              <a:t>(květní lístky) a </a:t>
            </a:r>
            <a:r>
              <a:rPr lang="cs-CZ" sz="3200" u="sng" dirty="0">
                <a:solidFill>
                  <a:prstClr val="black"/>
                </a:solidFill>
              </a:rPr>
              <a:t>pohlavní orgány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>
                <a:solidFill>
                  <a:prstClr val="black"/>
                </a:solidFill>
              </a:rPr>
              <a:t>některé </a:t>
            </a:r>
            <a:r>
              <a:rPr lang="cs-CZ" sz="3200" dirty="0">
                <a:solidFill>
                  <a:prstClr val="black"/>
                </a:solidFill>
              </a:rPr>
              <a:t>květy nemají květní obaly – např. vrba, topol</a:t>
            </a:r>
          </a:p>
        </p:txBody>
      </p:sp>
    </p:spTree>
    <p:extLst>
      <p:ext uri="{BB962C8B-B14F-4D97-AF65-F5344CB8AC3E}">
        <p14:creationId xmlns="" xmlns:p14="http://schemas.microsoft.com/office/powerpoint/2010/main" val="6630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</a:rPr>
              <a:t>tyčinka</a:t>
            </a:r>
            <a:endParaRPr lang="cs-CZ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/>
              <a:t>samčí pohlavní orgán rostlin</a:t>
            </a:r>
          </a:p>
          <a:p>
            <a:r>
              <a:rPr lang="cs-CZ" dirty="0" smtClean="0"/>
              <a:t>obsahuje samčí pohlavní buňky – pylová zrna</a:t>
            </a:r>
          </a:p>
          <a:p>
            <a:r>
              <a:rPr lang="cs-CZ" dirty="0" smtClean="0"/>
              <a:t>tyčinek obsahuje </a:t>
            </a:r>
            <a:r>
              <a:rPr lang="cs-CZ" dirty="0"/>
              <a:t>květ často větší počet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4" y="3188469"/>
            <a:ext cx="3868572" cy="317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15" y="3140968"/>
            <a:ext cx="4323135" cy="3251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73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857276" cy="565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>
            <a:off x="2663343" y="1052736"/>
            <a:ext cx="3888432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1835696" y="4797152"/>
            <a:ext cx="489654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                         </a:t>
            </a:r>
            <a:r>
              <a:rPr lang="cs-CZ" dirty="0" err="1" smtClean="0"/>
              <a:t>prášné</a:t>
            </a:r>
            <a:r>
              <a:rPr lang="cs-CZ" dirty="0" smtClean="0"/>
              <a:t> váčky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      (prašníky) s pylem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nitka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263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</a:rPr>
              <a:t>pestík</a:t>
            </a:r>
            <a:endParaRPr lang="cs-CZ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samičí pohlavní orgán</a:t>
            </a:r>
          </a:p>
          <a:p>
            <a:r>
              <a:rPr lang="cs-CZ" dirty="0" smtClean="0"/>
              <a:t>obsahuje samičí pohlavní buňky – vajíčka</a:t>
            </a:r>
          </a:p>
          <a:p>
            <a:r>
              <a:rPr lang="cs-CZ" dirty="0" smtClean="0"/>
              <a:t>v květu bývá obvykle jeden pestík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34664"/>
            <a:ext cx="3919984" cy="293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16" y="3534664"/>
            <a:ext cx="4066650" cy="293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9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413326"/>
            <a:ext cx="2935025" cy="6112017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H="1">
            <a:off x="1835696" y="908720"/>
            <a:ext cx="36724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1619672" y="2431085"/>
            <a:ext cx="40324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1835696" y="5251826"/>
            <a:ext cx="36724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                        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blizna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čnělka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                semeník s vajíčky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28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květ oboupohlavný </a:t>
            </a:r>
            <a:r>
              <a:rPr lang="cs-CZ" dirty="0" smtClean="0"/>
              <a:t>obsahuje tyčinky i pestík např. tulipán, divizna, třešeň, …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květ jednopohlavný </a:t>
            </a:r>
            <a:r>
              <a:rPr lang="cs-CZ" dirty="0" smtClean="0"/>
              <a:t>obsahuje buď jen pestík –samičí květ, nebo jen tyčinky - samčí květ,  např. líska, tis, kukuřice, …</a:t>
            </a:r>
          </a:p>
          <a:p>
            <a:r>
              <a:rPr lang="cs-CZ" dirty="0" smtClean="0"/>
              <a:t>samčí i samičí květy mohou být buď na jedné rostlině –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rostliny jednodomé</a:t>
            </a:r>
            <a:r>
              <a:rPr lang="cs-CZ" dirty="0" smtClean="0"/>
              <a:t>, nebo na jedné rostlině jsou jen květy samčí a na další rostlině jen květy samičí –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rostliny dvoudomé</a:t>
            </a:r>
          </a:p>
        </p:txBody>
      </p:sp>
    </p:spTree>
    <p:extLst>
      <p:ext uri="{BB962C8B-B14F-4D97-AF65-F5344CB8AC3E}">
        <p14:creationId xmlns="" xmlns:p14="http://schemas.microsoft.com/office/powerpoint/2010/main" val="21505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</a:rPr>
              <a:t>květ různoobalný</a:t>
            </a:r>
            <a:endParaRPr lang="cs-CZ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povrchu poupěte zelené </a:t>
            </a:r>
            <a:r>
              <a:rPr lang="cs-CZ" u="sng" dirty="0" smtClean="0"/>
              <a:t>kališní lístky</a:t>
            </a:r>
            <a:r>
              <a:rPr lang="cs-CZ" dirty="0" smtClean="0"/>
              <a:t>, po rozkvetení ohnuté pod květem </a:t>
            </a:r>
          </a:p>
          <a:p>
            <a:r>
              <a:rPr lang="cs-CZ" dirty="0" smtClean="0"/>
              <a:t>uvnitř poupěte a květu barevné </a:t>
            </a:r>
            <a:r>
              <a:rPr lang="cs-CZ" u="sng" dirty="0" smtClean="0"/>
              <a:t>korunní lístky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56992"/>
            <a:ext cx="4344144" cy="325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4860032" y="2060848"/>
            <a:ext cx="864096" cy="2808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5724128" y="3068960"/>
            <a:ext cx="1031776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53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366</Words>
  <Application>Microsoft Office PowerPoint</Application>
  <PresentationFormat>Předvádění na obrazovce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Květ</vt:lpstr>
      <vt:lpstr>Květ</vt:lpstr>
      <vt:lpstr>Stavba květu</vt:lpstr>
      <vt:lpstr>tyčinka</vt:lpstr>
      <vt:lpstr>Snímek 5</vt:lpstr>
      <vt:lpstr>pestík</vt:lpstr>
      <vt:lpstr>Snímek 7</vt:lpstr>
      <vt:lpstr>Snímek 8</vt:lpstr>
      <vt:lpstr>květ různoobalný</vt:lpstr>
      <vt:lpstr>Snímek 10</vt:lpstr>
      <vt:lpstr>květ stejnoobalný</vt:lpstr>
      <vt:lpstr>Snímek 12</vt:lpstr>
      <vt:lpstr>květenství</vt:lpstr>
      <vt:lpstr>úbor</vt:lpstr>
      <vt:lpstr>Zdroje obrázků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Já</dc:creator>
  <cp:lastModifiedBy>FS</cp:lastModifiedBy>
  <cp:revision>20</cp:revision>
  <dcterms:created xsi:type="dcterms:W3CDTF">2013-01-08T16:33:21Z</dcterms:created>
  <dcterms:modified xsi:type="dcterms:W3CDTF">2013-01-18T16:56:23Z</dcterms:modified>
</cp:coreProperties>
</file>