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2" r:id="rId2"/>
    <p:sldId id="256" r:id="rId3"/>
    <p:sldId id="257" r:id="rId4"/>
    <p:sldId id="262" r:id="rId5"/>
    <p:sldId id="263" r:id="rId6"/>
    <p:sldId id="264" r:id="rId7"/>
    <p:sldId id="265" r:id="rId8"/>
    <p:sldId id="258" r:id="rId9"/>
    <p:sldId id="266" r:id="rId10"/>
    <p:sldId id="267" r:id="rId11"/>
    <p:sldId id="268" r:id="rId12"/>
    <p:sldId id="269" r:id="rId13"/>
    <p:sldId id="259" r:id="rId14"/>
    <p:sldId id="270" r:id="rId15"/>
    <p:sldId id="271" r:id="rId16"/>
    <p:sldId id="272" r:id="rId17"/>
    <p:sldId id="273" r:id="rId18"/>
    <p:sldId id="260" r:id="rId19"/>
    <p:sldId id="274" r:id="rId20"/>
    <p:sldId id="275" r:id="rId21"/>
    <p:sldId id="276" r:id="rId22"/>
    <p:sldId id="277" r:id="rId23"/>
    <p:sldId id="261" r:id="rId24"/>
    <p:sldId id="278" r:id="rId25"/>
    <p:sldId id="279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2" autoAdjust="0"/>
  </p:normalViewPr>
  <p:slideViewPr>
    <p:cSldViewPr>
      <p:cViewPr>
        <p:scale>
          <a:sx n="77" d="100"/>
          <a:sy n="77" d="100"/>
        </p:scale>
        <p:origin x="-3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FAD63-C275-4372-976B-A383F343B736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A6AC1-79FB-456E-8949-E3BBDCB8B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19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A6AC1-79FB-456E-8949-E3BBDCB8BCB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5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7.xml"/><Relationship Id="rId10" Type="http://schemas.openxmlformats.org/officeDocument/2006/relationships/slide" Target="slide14.xml"/><Relationship Id="rId19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6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kvapedie.cz/images/1383.jpeg" TargetMode="External"/><Relationship Id="rId7" Type="http://schemas.openxmlformats.org/officeDocument/2006/relationships/hyperlink" Target="http://www.gadar.cz/fotky6629/slimak2.jpg" TargetMode="External"/><Relationship Id="rId2" Type="http://schemas.openxmlformats.org/officeDocument/2006/relationships/hyperlink" Target="http://fishparasite.fs.a.u-tokyo.ac.jp/Glochidium/Glochidium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5/55/GiantClam3.JPG/800px-GiantClam3.JPG" TargetMode="External"/><Relationship Id="rId5" Type="http://schemas.openxmlformats.org/officeDocument/2006/relationships/hyperlink" Target="http://www.ifauna.cz/images/clanky-foto/06/06-24-pl5.jpg" TargetMode="External"/><Relationship Id="rId4" Type="http://schemas.openxmlformats.org/officeDocument/2006/relationships/hyperlink" Target="http://www.thais.it/conchiglie/mediterraneo/md_res/00378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7604" y="2780928"/>
            <a:ext cx="6400800" cy="694928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MARCELA HANÁKOVÁ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51" y="3789040"/>
            <a:ext cx="6268054" cy="151216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83568" y="1218818"/>
            <a:ext cx="784887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Měkkýši - RISKUJ</a:t>
            </a:r>
            <a:endParaRPr lang="cs-CZ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MLŽI    -    3 000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Jmenuj čtyři jedlé mlže.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02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MLŽI    -    4 000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 se otvírají a zavírají lastury?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0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MLŽI    -    5 000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62663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Co jsou na obrázku ty bílé skvrnky na žábrech ryby?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194701" y="5085184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" b="6452"/>
          <a:stretch/>
        </p:blipFill>
        <p:spPr>
          <a:xfrm>
            <a:off x="827584" y="2684206"/>
            <a:ext cx="6192688" cy="352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PLŽI    -    1 000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Jmenuj suchozemského , sladkovodního a mořského plže.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1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PLŽI    -    2 000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Kde má hlemýžď ústní a řitní otvor?</a:t>
            </a:r>
          </a:p>
          <a:p>
            <a:pPr marL="0" lvl="0" indent="0">
              <a:spcBef>
                <a:spcPct val="20000"/>
              </a:spcBef>
              <a:buNone/>
            </a:pPr>
            <a:r>
              <a:rPr lang="cs-CZ" dirty="0" smtClean="0">
                <a:solidFill>
                  <a:prstClr val="black"/>
                </a:solidFill>
              </a:rPr>
              <a:t>    Nakresli.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PLŽI    -    3 000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59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</a:rPr>
              <a:t>Co znamená, že mají plži otevřenou cévní soustavu?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PLŽI    -    4 000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</a:rPr>
              <a:t>V posledních letech je mezi chovateli rozšířen velký plž s latinským názvem </a:t>
            </a:r>
            <a:r>
              <a:rPr lang="cs-CZ" sz="3200" dirty="0" err="1" smtClean="0">
                <a:solidFill>
                  <a:prstClr val="black"/>
                </a:solidFill>
              </a:rPr>
              <a:t>Achatina</a:t>
            </a:r>
            <a:r>
              <a:rPr lang="cs-CZ" sz="3200" dirty="0" smtClean="0">
                <a:solidFill>
                  <a:prstClr val="black"/>
                </a:solidFill>
              </a:rPr>
              <a:t>. Jaké je jeho české </a:t>
            </a:r>
            <a:r>
              <a:rPr lang="cs-CZ" sz="3200" dirty="0" err="1" smtClean="0">
                <a:solidFill>
                  <a:prstClr val="black"/>
                </a:solidFill>
              </a:rPr>
              <a:t>jmeno</a:t>
            </a:r>
            <a:r>
              <a:rPr lang="cs-CZ" sz="3200" dirty="0" smtClean="0">
                <a:solidFill>
                  <a:prstClr val="black"/>
                </a:solidFill>
              </a:rPr>
              <a:t>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PLŽI    -    5 000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Jmenuj jedovatého plže.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HLAVONOŽCI    -  1 000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U chobotnice, sépie a loděnky urči počet ramen.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2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HLAVONOŽCI    -  2 000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K čemu slouží inkoustová žláza?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23936"/>
              </p:ext>
            </p:extLst>
          </p:nvPr>
        </p:nvGraphicFramePr>
        <p:xfrm>
          <a:off x="107504" y="260648"/>
          <a:ext cx="8928990" cy="640871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88165"/>
                <a:gridCol w="1488165"/>
                <a:gridCol w="1488165"/>
                <a:gridCol w="1488165"/>
                <a:gridCol w="1488165"/>
                <a:gridCol w="1488165"/>
              </a:tblGrid>
              <a:tr h="10681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1000</a:t>
                      </a:r>
                      <a:endParaRPr lang="cs-CZ" sz="2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2000</a:t>
                      </a:r>
                      <a:endParaRPr lang="cs-CZ" sz="2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3000</a:t>
                      </a:r>
                      <a:endParaRPr lang="cs-CZ" sz="2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4000</a:t>
                      </a:r>
                      <a:endParaRPr lang="cs-CZ" sz="2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5000</a:t>
                      </a:r>
                      <a:endParaRPr lang="cs-CZ" sz="2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068119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smtClean="0"/>
                        <a:t>VLASTNOSTI</a:t>
                      </a:r>
                      <a:r>
                        <a:rPr lang="cs-CZ" sz="1700" baseline="0" dirty="0" smtClean="0"/>
                        <a:t> MĚKKÝŠŮ</a:t>
                      </a:r>
                      <a:endParaRPr lang="cs-CZ" sz="1700" b="1" i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068119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smtClean="0"/>
                        <a:t>MLŽI</a:t>
                      </a:r>
                      <a:endParaRPr lang="cs-CZ" sz="1700" b="1" i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8119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smtClean="0"/>
                        <a:t>PLŽI</a:t>
                      </a:r>
                      <a:endParaRPr lang="cs-CZ" sz="1700" b="1" i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8119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smtClean="0"/>
                        <a:t>HLAVONOŽCI</a:t>
                      </a:r>
                      <a:endParaRPr lang="cs-CZ" sz="1700" b="1" i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8119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smtClean="0"/>
                        <a:t>POZNÁVAČKA</a:t>
                      </a:r>
                      <a:endParaRPr lang="cs-CZ" sz="1700" b="1" i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kosené hrany 9">
            <a:hlinkClick r:id="rId3" action="ppaction://hlinksldjump"/>
          </p:cNvPr>
          <p:cNvSpPr/>
          <p:nvPr/>
        </p:nvSpPr>
        <p:spPr>
          <a:xfrm>
            <a:off x="1691680" y="148478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kosené hrany 11">
            <a:hlinkClick r:id="rId4" action="ppaction://hlinksldjump"/>
          </p:cNvPr>
          <p:cNvSpPr/>
          <p:nvPr/>
        </p:nvSpPr>
        <p:spPr>
          <a:xfrm>
            <a:off x="1691680" y="256490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kosené hrany 12">
            <a:hlinkClick r:id="rId5" action="ppaction://hlinksldjump"/>
          </p:cNvPr>
          <p:cNvSpPr/>
          <p:nvPr/>
        </p:nvSpPr>
        <p:spPr>
          <a:xfrm>
            <a:off x="1691680" y="364502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Zkosené hrany 13">
            <a:hlinkClick r:id="rId6" action="ppaction://hlinksldjump"/>
          </p:cNvPr>
          <p:cNvSpPr/>
          <p:nvPr/>
        </p:nvSpPr>
        <p:spPr>
          <a:xfrm>
            <a:off x="1691680" y="4696351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kosené hrany 14">
            <a:hlinkClick r:id="rId7" action="ppaction://hlinksldjump"/>
          </p:cNvPr>
          <p:cNvSpPr/>
          <p:nvPr/>
        </p:nvSpPr>
        <p:spPr>
          <a:xfrm>
            <a:off x="1699596" y="5733256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kosené hrany 15">
            <a:hlinkClick r:id="rId8" action="ppaction://hlinksldjump"/>
          </p:cNvPr>
          <p:cNvSpPr/>
          <p:nvPr/>
        </p:nvSpPr>
        <p:spPr>
          <a:xfrm>
            <a:off x="3184287" y="1463070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kosené hrany 16">
            <a:hlinkClick r:id="rId9" action="ppaction://hlinksldjump"/>
          </p:cNvPr>
          <p:cNvSpPr/>
          <p:nvPr/>
        </p:nvSpPr>
        <p:spPr>
          <a:xfrm>
            <a:off x="3218699" y="253335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kosené hrany 17">
            <a:hlinkClick r:id="rId10" action="ppaction://hlinksldjump"/>
          </p:cNvPr>
          <p:cNvSpPr/>
          <p:nvPr/>
        </p:nvSpPr>
        <p:spPr>
          <a:xfrm>
            <a:off x="3220616" y="364502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kosené hrany 18">
            <a:hlinkClick r:id="rId11" action="ppaction://hlinksldjump"/>
          </p:cNvPr>
          <p:cNvSpPr/>
          <p:nvPr/>
        </p:nvSpPr>
        <p:spPr>
          <a:xfrm>
            <a:off x="3220616" y="465560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kosené hrany 19">
            <a:hlinkClick r:id="rId12" action="ppaction://hlinksldjump"/>
          </p:cNvPr>
          <p:cNvSpPr/>
          <p:nvPr/>
        </p:nvSpPr>
        <p:spPr>
          <a:xfrm>
            <a:off x="3220616" y="5733256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kosené hrany 20">
            <a:hlinkClick r:id="rId13" action="ppaction://hlinksldjump"/>
          </p:cNvPr>
          <p:cNvSpPr/>
          <p:nvPr/>
        </p:nvSpPr>
        <p:spPr>
          <a:xfrm>
            <a:off x="4766261" y="1463070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kosené hrany 21">
            <a:hlinkClick r:id="rId14" action="ppaction://hlinksldjump"/>
          </p:cNvPr>
          <p:cNvSpPr/>
          <p:nvPr/>
        </p:nvSpPr>
        <p:spPr>
          <a:xfrm>
            <a:off x="4716016" y="253335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kosené hrany 22">
            <a:hlinkClick r:id="rId15" action="ppaction://hlinksldjump"/>
          </p:cNvPr>
          <p:cNvSpPr/>
          <p:nvPr/>
        </p:nvSpPr>
        <p:spPr>
          <a:xfrm>
            <a:off x="4728848" y="362114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kosené hrany 23">
            <a:hlinkClick r:id="rId16" action="ppaction://hlinksldjump"/>
          </p:cNvPr>
          <p:cNvSpPr/>
          <p:nvPr/>
        </p:nvSpPr>
        <p:spPr>
          <a:xfrm>
            <a:off x="4716016" y="4696351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kosené hrany 24">
            <a:hlinkClick r:id="rId17" action="ppaction://hlinksldjump"/>
          </p:cNvPr>
          <p:cNvSpPr/>
          <p:nvPr/>
        </p:nvSpPr>
        <p:spPr>
          <a:xfrm>
            <a:off x="4716016" y="5736123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kosené hrany 25">
            <a:hlinkClick r:id="rId18" action="ppaction://hlinksldjump"/>
          </p:cNvPr>
          <p:cNvSpPr/>
          <p:nvPr/>
        </p:nvSpPr>
        <p:spPr>
          <a:xfrm>
            <a:off x="6228184" y="1484784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kosené hrany 26">
            <a:hlinkClick r:id="rId19" action="ppaction://hlinksldjump"/>
          </p:cNvPr>
          <p:cNvSpPr/>
          <p:nvPr/>
        </p:nvSpPr>
        <p:spPr>
          <a:xfrm>
            <a:off x="6228184" y="253335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kosené hrany 27">
            <a:hlinkClick r:id="rId20" action="ppaction://hlinksldjump"/>
          </p:cNvPr>
          <p:cNvSpPr/>
          <p:nvPr/>
        </p:nvSpPr>
        <p:spPr>
          <a:xfrm>
            <a:off x="6204707" y="362114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kosené hrany 28">
            <a:hlinkClick r:id="rId21" action="ppaction://hlinksldjump"/>
          </p:cNvPr>
          <p:cNvSpPr/>
          <p:nvPr/>
        </p:nvSpPr>
        <p:spPr>
          <a:xfrm>
            <a:off x="6228184" y="4676429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kosené hrany 29">
            <a:hlinkClick r:id="rId22" action="ppaction://hlinksldjump"/>
          </p:cNvPr>
          <p:cNvSpPr/>
          <p:nvPr/>
        </p:nvSpPr>
        <p:spPr>
          <a:xfrm>
            <a:off x="6228184" y="5736123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kosené hrany 30">
            <a:hlinkClick r:id="rId23" action="ppaction://hlinksldjump"/>
          </p:cNvPr>
          <p:cNvSpPr/>
          <p:nvPr/>
        </p:nvSpPr>
        <p:spPr>
          <a:xfrm>
            <a:off x="7720505" y="1463070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kosené hrany 31">
            <a:hlinkClick r:id="rId24" action="ppaction://hlinksldjump"/>
          </p:cNvPr>
          <p:cNvSpPr/>
          <p:nvPr/>
        </p:nvSpPr>
        <p:spPr>
          <a:xfrm>
            <a:off x="7720505" y="2533273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kosené hrany 32">
            <a:hlinkClick r:id="rId25" action="ppaction://hlinksldjump"/>
          </p:cNvPr>
          <p:cNvSpPr/>
          <p:nvPr/>
        </p:nvSpPr>
        <p:spPr>
          <a:xfrm>
            <a:off x="7720505" y="3584686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kosené hrany 33">
            <a:hlinkClick r:id="rId26" action="ppaction://hlinksldjump"/>
          </p:cNvPr>
          <p:cNvSpPr/>
          <p:nvPr/>
        </p:nvSpPr>
        <p:spPr>
          <a:xfrm>
            <a:off x="7720505" y="4697028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kosené hrany 34">
            <a:hlinkClick r:id="rId27" action="ppaction://hlinksldjump"/>
          </p:cNvPr>
          <p:cNvSpPr/>
          <p:nvPr/>
        </p:nvSpPr>
        <p:spPr>
          <a:xfrm>
            <a:off x="7720505" y="5733256"/>
            <a:ext cx="1224136" cy="792088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9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HLAVONOŽCI    -  3 000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</a:rPr>
              <a:t>Jak spolu souvisí hlavonožci a papoušek vlnkovaný?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HLAVONOŽCI    -  4 000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Jaký orgán mají hlavonožci podobný jako obratlovci?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HLAVONOŽCI    -  5 000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Který hlavonožec je označován jako žijící fosilie?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POZNÁVAČKA   -    1 000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dirty="0">
                <a:solidFill>
                  <a:prstClr val="black"/>
                </a:solidFill>
              </a:rPr>
              <a:t>Urči 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zobrazeného měkkýše.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020272" y="5301208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20888"/>
            <a:ext cx="531751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POZNÁVAČKA   -    2 000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dirty="0">
                <a:solidFill>
                  <a:prstClr val="black"/>
                </a:solidFill>
              </a:rPr>
              <a:t>Urči </a:t>
            </a:r>
            <a:r>
              <a:rPr lang="cs-CZ" dirty="0" smtClean="0">
                <a:solidFill>
                  <a:prstClr val="black"/>
                </a:solidFill>
              </a:rPr>
              <a:t>zobrazeného </a:t>
            </a:r>
            <a:r>
              <a:rPr lang="cs-CZ" dirty="0">
                <a:solidFill>
                  <a:prstClr val="black"/>
                </a:solidFill>
              </a:rPr>
              <a:t>měkkýše.</a:t>
            </a:r>
          </a:p>
          <a:p>
            <a:pPr marL="0" lvl="0" indent="0">
              <a:spcBef>
                <a:spcPct val="20000"/>
              </a:spcBef>
              <a:buNone/>
            </a:pP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164288" y="5263505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64903"/>
            <a:ext cx="4942284" cy="370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POZNÁVAČKA   -    3 000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dirty="0" smtClean="0">
                <a:solidFill>
                  <a:prstClr val="black"/>
                </a:solidFill>
              </a:rPr>
              <a:t> Urči  zobrazeného měkkýše.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13037"/>
            <a:ext cx="45720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POZNÁVAČKA   -    4 000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Urči 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zobrazeného měkkýše.</a:t>
            </a:r>
          </a:p>
          <a:p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236296" y="5085184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62" y="2420888"/>
            <a:ext cx="490023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POZNÁVAČKA   -    5 000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5030019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dirty="0">
                <a:solidFill>
                  <a:prstClr val="black"/>
                </a:solidFill>
              </a:rPr>
              <a:t>Urči 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zobrazeného měkkýše.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143521" y="524355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02598"/>
            <a:ext cx="5472608" cy="375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>
                <a:hlinkClick r:id="rId2"/>
              </a:rPr>
              <a:t>http://</a:t>
            </a:r>
            <a:r>
              <a:rPr lang="cs-CZ" sz="1900" dirty="0" smtClean="0">
                <a:hlinkClick r:id="rId2"/>
              </a:rPr>
              <a:t>fishparasite.fs.a.u-tokyo.ac.jp/Glochidium/Glochidium1.jpg</a:t>
            </a:r>
            <a:endParaRPr lang="cs-CZ" sz="1900" dirty="0" smtClean="0"/>
          </a:p>
          <a:p>
            <a:r>
              <a:rPr lang="cs-CZ" sz="1900" dirty="0">
                <a:hlinkClick r:id="rId3"/>
              </a:rPr>
              <a:t>http://akvapedie.cz//</a:t>
            </a:r>
            <a:r>
              <a:rPr lang="cs-CZ" sz="1900" dirty="0" smtClean="0">
                <a:hlinkClick r:id="rId3"/>
              </a:rPr>
              <a:t>images/1383.jpeg</a:t>
            </a:r>
            <a:endParaRPr lang="cs-CZ" sz="1900" dirty="0" smtClean="0"/>
          </a:p>
          <a:p>
            <a:r>
              <a:rPr lang="cs-CZ" sz="1900" dirty="0">
                <a:hlinkClick r:id="rId4"/>
              </a:rPr>
              <a:t>http://</a:t>
            </a:r>
            <a:r>
              <a:rPr lang="cs-CZ" sz="1900" dirty="0" smtClean="0">
                <a:hlinkClick r:id="rId4"/>
              </a:rPr>
              <a:t>www.thais.it/conchiglie/mediterraneo/md_res/00378.jpg</a:t>
            </a:r>
            <a:endParaRPr lang="cs-CZ" sz="1900" dirty="0" smtClean="0"/>
          </a:p>
          <a:p>
            <a:r>
              <a:rPr lang="cs-CZ" sz="1900" dirty="0">
                <a:hlinkClick r:id="rId5"/>
              </a:rPr>
              <a:t>http://</a:t>
            </a:r>
            <a:r>
              <a:rPr lang="cs-CZ" sz="1900" dirty="0" smtClean="0">
                <a:hlinkClick r:id="rId5"/>
              </a:rPr>
              <a:t>www.ifauna.cz/images/clanky-foto/06/06-24-pl5.jpg</a:t>
            </a:r>
            <a:endParaRPr lang="cs-CZ" sz="1900" dirty="0" smtClean="0"/>
          </a:p>
          <a:p>
            <a:r>
              <a:rPr lang="cs-CZ" sz="1900" dirty="0">
                <a:hlinkClick r:id="rId6"/>
              </a:rPr>
              <a:t>http://</a:t>
            </a:r>
            <a:r>
              <a:rPr lang="cs-CZ" sz="1900" dirty="0" smtClean="0">
                <a:hlinkClick r:id="rId6"/>
              </a:rPr>
              <a:t>upload.wikimedia.org/wikipedia/commons/thumb/5/55/GiantClam3.JPG/800px-GiantClam3.JPG</a:t>
            </a:r>
            <a:endParaRPr lang="cs-CZ" sz="1900" dirty="0" smtClean="0"/>
          </a:p>
          <a:p>
            <a:r>
              <a:rPr lang="cs-CZ" sz="1900" dirty="0">
                <a:hlinkClick r:id="rId7"/>
              </a:rPr>
              <a:t>http://</a:t>
            </a:r>
            <a:r>
              <a:rPr lang="cs-CZ" sz="1900" dirty="0" smtClean="0">
                <a:hlinkClick r:id="rId7"/>
              </a:rPr>
              <a:t>www.gadar.cz/fotky6629/slimak2.jpg</a:t>
            </a:r>
            <a:endParaRPr lang="cs-CZ" sz="19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2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MĚKKÝŠŮ   </a:t>
            </a:r>
            <a:r>
              <a:rPr lang="cs-CZ" b="1" dirty="0" smtClean="0"/>
              <a:t>-  1 000</a:t>
            </a:r>
            <a:endParaRPr lang="cs-CZ" b="1" dirty="0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827584" y="2204864"/>
            <a:ext cx="7704856" cy="295232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Podle čeho dostala tato skupina živočichů svůj název?</a:t>
            </a:r>
          </a:p>
          <a:p>
            <a:pPr algn="ctr"/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75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MĚKKÝŠŮ   </a:t>
            </a:r>
            <a:r>
              <a:rPr lang="cs-CZ" b="1" dirty="0" smtClean="0"/>
              <a:t>-  2 000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 se nazývá část těla měkkýšů tvořená vnitřními orgány?</a:t>
            </a:r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MĚKKÝŠŮ   </a:t>
            </a:r>
            <a:r>
              <a:rPr lang="cs-CZ" b="1" dirty="0" smtClean="0"/>
              <a:t>-  3 000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628801"/>
            <a:ext cx="8219256" cy="3384376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Jakou potravou se živí plži, mlži a hlavonožci?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MĚKKÝŠŮ   </a:t>
            </a:r>
            <a:r>
              <a:rPr lang="cs-CZ" b="1" dirty="0" smtClean="0"/>
              <a:t>-  4 000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Co znamená, že mlži a plži mají cévní soustavu otevřenou a hlavonožci uzavřenou?</a:t>
            </a:r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MĚKKÝŠŮ   </a:t>
            </a:r>
            <a:r>
              <a:rPr lang="cs-CZ" b="1" dirty="0" smtClean="0"/>
              <a:t>-  5 000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prstClr val="black"/>
                </a:solidFill>
              </a:rPr>
              <a:t>Jak je to se schránkami u jednotlivých skupin měkkýšů?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MLŽI    -    1 000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Jaká část těla chybí mlžům?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MLŽI    -    2 000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prstGeom prst="round2Diag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Jaký je rozdíl mezi perlotvorkou a perlorodkou?</a:t>
            </a:r>
            <a:endParaRPr lang="cs-CZ" sz="3200" dirty="0">
              <a:solidFill>
                <a:prstClr val="black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1152128" cy="100811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02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350</Words>
  <Application>Microsoft Office PowerPoint</Application>
  <PresentationFormat>Předvádění na obrazovce (4:3)</PresentationFormat>
  <Paragraphs>72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Prezentace aplikace PowerPoint</vt:lpstr>
      <vt:lpstr>Prezentace aplikace PowerPoint</vt:lpstr>
      <vt:lpstr>VLASTNOSTI MĚKKÝŠŮ   -  1 000</vt:lpstr>
      <vt:lpstr>VLASTNOSTI MĚKKÝŠŮ   -  2 000</vt:lpstr>
      <vt:lpstr>VLASTNOSTI MĚKKÝŠŮ   -  3 000</vt:lpstr>
      <vt:lpstr>VLASTNOSTI MĚKKÝŠŮ   -  4 000</vt:lpstr>
      <vt:lpstr>VLASTNOSTI MĚKKÝŠŮ   -  5 000</vt:lpstr>
      <vt:lpstr>MLŽI    -    1 000</vt:lpstr>
      <vt:lpstr>MLŽI    -    2 000</vt:lpstr>
      <vt:lpstr>MLŽI    -    3 000</vt:lpstr>
      <vt:lpstr>MLŽI    -    4 000</vt:lpstr>
      <vt:lpstr>MLŽI    -    5 000</vt:lpstr>
      <vt:lpstr>PLŽI    -    1 000</vt:lpstr>
      <vt:lpstr>PLŽI    -    2 000</vt:lpstr>
      <vt:lpstr>PLŽI    -    3 000</vt:lpstr>
      <vt:lpstr>PLŽI    -    4 000</vt:lpstr>
      <vt:lpstr>PLŽI    -    5 000</vt:lpstr>
      <vt:lpstr>HLAVONOŽCI    -  1 000</vt:lpstr>
      <vt:lpstr>HLAVONOŽCI    -  2 000</vt:lpstr>
      <vt:lpstr>HLAVONOŽCI    -  3 000</vt:lpstr>
      <vt:lpstr>HLAVONOŽCI    -  4 000</vt:lpstr>
      <vt:lpstr>HLAVONOŽCI    -  5 000</vt:lpstr>
      <vt:lpstr>POZNÁVAČKA   -    1 000</vt:lpstr>
      <vt:lpstr>POZNÁVAČKA   -    2 000</vt:lpstr>
      <vt:lpstr>POZNÁVAČKA   -    3 000</vt:lpstr>
      <vt:lpstr>POZNÁVAČKA   -    4 000</vt:lpstr>
      <vt:lpstr>POZNÁVAČKA   -    5 000</vt:lpstr>
      <vt:lpstr>Zdroje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Učitelé</cp:lastModifiedBy>
  <cp:revision>28</cp:revision>
  <dcterms:created xsi:type="dcterms:W3CDTF">2014-01-09T17:27:55Z</dcterms:created>
  <dcterms:modified xsi:type="dcterms:W3CDTF">2014-01-13T06:04:34Z</dcterms:modified>
</cp:coreProperties>
</file>