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9" r:id="rId3"/>
    <p:sldId id="258" r:id="rId4"/>
    <p:sldId id="265" r:id="rId5"/>
    <p:sldId id="260" r:id="rId6"/>
    <p:sldId id="261" r:id="rId7"/>
    <p:sldId id="263" r:id="rId8"/>
    <p:sldId id="264" r:id="rId9"/>
    <p:sldId id="262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8F484-DA84-4E35-A5CC-B95FED020A16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A7A9C-5488-4F90-862E-5F8AFC538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52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7A9C-5488-4F90-862E-5F8AFC53823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245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5EC1D4A-A796-47C3-A63E-CE236FB377E2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4.4.2013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3212976"/>
            <a:ext cx="3655059" cy="72008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OSTNOKOŽCI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365104"/>
            <a:ext cx="7776864" cy="18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9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Rozhodni o pravdivosti tvrzení.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Ostnokožce vzácně najdeme ve velkých přehradách ČR.</a:t>
            </a:r>
          </a:p>
          <a:p>
            <a:r>
              <a:rPr lang="cs-CZ" dirty="0" smtClean="0"/>
              <a:t>Většinu ostnokožců lze více způsoby rozdělit na dvě shodné poloviny.</a:t>
            </a:r>
            <a:endParaRPr lang="cs-CZ" dirty="0"/>
          </a:p>
          <a:p>
            <a:r>
              <a:rPr lang="cs-CZ" dirty="0" smtClean="0"/>
              <a:t>Hadice se od ježovek liší zřetelným oddělením ramen a tělního terče.</a:t>
            </a:r>
          </a:p>
          <a:p>
            <a:r>
              <a:rPr lang="cs-CZ" dirty="0" smtClean="0"/>
              <a:t>Ostnokožci se rozmnožují pučením.</a:t>
            </a:r>
          </a:p>
          <a:p>
            <a:r>
              <a:rPr lang="cs-CZ" dirty="0" smtClean="0"/>
              <a:t>U některých ostnokožců probíhá mimotělní trávení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                                        NE, ANO, </a:t>
            </a:r>
            <a:r>
              <a:rPr lang="cs-CZ" dirty="0" err="1" smtClean="0"/>
              <a:t>ANO</a:t>
            </a:r>
            <a:r>
              <a:rPr lang="cs-CZ" dirty="0" smtClean="0"/>
              <a:t>, NE, ANO.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4211960" y="5301208"/>
            <a:ext cx="396044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71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 logické dvojice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Mořská okurka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Pohyblivé ostny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Vyžírači mlžů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Mořské květy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Druhově nejbohatší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5580112" y="2313431"/>
            <a:ext cx="2484896" cy="34930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Lilijice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Ježovky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Sumýši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Hadice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Hvězdice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3707904" y="2636912"/>
            <a:ext cx="194421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707904" y="3248980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419872" y="3861048"/>
            <a:ext cx="2232248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4355976" y="4509120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3563888" y="2780928"/>
            <a:ext cx="2088232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5868144" y="5805264"/>
            <a:ext cx="266429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18900000" sx="110000" sy="110000" algn="bl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řešení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758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23895" y="2132856"/>
            <a:ext cx="7776864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http://</a:t>
            </a:r>
            <a:r>
              <a:rPr lang="cs-CZ" sz="1400" dirty="0" smtClean="0"/>
              <a:t>upload.wikimedia.org/wikipedia/commons/thumb/4/4e/Echinus_esculentus_Koster.jpg/800px-Echinus_esculentus_Koster.jpg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http://</a:t>
            </a:r>
            <a:r>
              <a:rPr lang="cs-CZ" sz="1400" dirty="0" smtClean="0"/>
              <a:t>upload.wikimedia.org/wikipedia/commons/thumb/7/7f/Tengeri_uborka.jpg/800px-Tengeri_uborka.jpg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http://</a:t>
            </a:r>
            <a:r>
              <a:rPr lang="cs-CZ" sz="1400" dirty="0" smtClean="0"/>
              <a:t>upload.wikimedia.org/wikipedia/commons/1/13/Holothuria_tubulosa_Lefkada09_7769.JPG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http://upload.wikimedia.org/wikipedia/commons/thumb/c/c0/Insect_Safari_-_starfish_01.jpg/800px-Insect_Safari_-_</a:t>
            </a:r>
            <a:r>
              <a:rPr lang="cs-CZ" sz="1400" dirty="0" smtClean="0"/>
              <a:t>starfish_01.jpg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http://</a:t>
            </a:r>
            <a:r>
              <a:rPr lang="cs-CZ" sz="1400" dirty="0" smtClean="0"/>
              <a:t>koral.cz/foto/vis_img00050.shtml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http://</a:t>
            </a:r>
            <a:r>
              <a:rPr lang="cs-CZ" sz="1400" dirty="0" smtClean="0"/>
              <a:t>blogorgonopsid.blog.cz/1207/krinoidove-louky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http://</a:t>
            </a:r>
            <a:r>
              <a:rPr lang="cs-CZ" sz="1400" dirty="0" smtClean="0"/>
              <a:t>upload.wikimedia.org/wikipedia/commons/thumb/b/b8/Strongylocentrotus_purpuratus_P1160330.jpg/800px-Strongylocentrotus_purpuratus_P1160330.jpg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http://</a:t>
            </a:r>
            <a:r>
              <a:rPr lang="cs-CZ" sz="1400" dirty="0" smtClean="0"/>
              <a:t>upload.wikimedia.org/wikipedia/commons/2/28/Brittle_starfish_in_kona.jpg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http://</a:t>
            </a:r>
            <a:r>
              <a:rPr lang="cs-CZ" sz="1400" dirty="0" smtClean="0"/>
              <a:t>upload.wikimedia.org/wikipedia/commons/thumb/b/bb/Asterias_rubens.jpg/757px-Asterias_rubens.jpg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google.cz</a:t>
            </a:r>
            <a:r>
              <a:rPr lang="cs-CZ" sz="1400" dirty="0" smtClean="0"/>
              <a:t>/</a:t>
            </a:r>
            <a:r>
              <a:rPr lang="cs-CZ" sz="1400" dirty="0" err="1" smtClean="0"/>
              <a:t>url</a:t>
            </a:r>
            <a:r>
              <a:rPr lang="cs-CZ" sz="1400" dirty="0" smtClean="0"/>
              <a:t>?</a:t>
            </a:r>
            <a:r>
              <a:rPr lang="cs-CZ" sz="1400" dirty="0" err="1" smtClean="0"/>
              <a:t>source</a:t>
            </a:r>
            <a:r>
              <a:rPr lang="cs-CZ" sz="1400" dirty="0" smtClean="0"/>
              <a:t>=</a:t>
            </a:r>
            <a:r>
              <a:rPr lang="cs-CZ" sz="1400" dirty="0" err="1" smtClean="0"/>
              <a:t>imglanding</a:t>
            </a:r>
            <a:r>
              <a:rPr lang="cs-CZ" sz="1400" dirty="0" smtClean="0"/>
              <a:t>&amp;</a:t>
            </a:r>
            <a:r>
              <a:rPr lang="cs-CZ" sz="1400" dirty="0" err="1" smtClean="0"/>
              <a:t>ct</a:t>
            </a:r>
            <a:r>
              <a:rPr lang="cs-CZ" sz="1400" dirty="0" smtClean="0"/>
              <a:t>=</a:t>
            </a:r>
            <a:r>
              <a:rPr lang="cs-CZ" sz="1400" dirty="0" err="1" smtClean="0"/>
              <a:t>img</a:t>
            </a:r>
            <a:r>
              <a:rPr lang="cs-CZ" sz="1400" dirty="0" smtClean="0"/>
              <a:t>&amp;q=http://www.</a:t>
            </a:r>
            <a:r>
              <a:rPr lang="cs-CZ" sz="1400" dirty="0" err="1" smtClean="0"/>
              <a:t>biomach.cz</a:t>
            </a:r>
            <a:r>
              <a:rPr lang="cs-CZ" sz="1400" dirty="0" smtClean="0"/>
              <a:t>/_/</a:t>
            </a:r>
            <a:r>
              <a:rPr lang="cs-CZ" sz="1400" dirty="0" err="1" smtClean="0"/>
              <a:t>rsrc</a:t>
            </a:r>
            <a:r>
              <a:rPr lang="cs-CZ" sz="1400" dirty="0" smtClean="0"/>
              <a:t>/1311433291775/biologie-</a:t>
            </a:r>
            <a:r>
              <a:rPr lang="cs-CZ" sz="1400" dirty="0" err="1" smtClean="0"/>
              <a:t>zivocichua</a:t>
            </a:r>
            <a:r>
              <a:rPr lang="cs-CZ" sz="1400" dirty="0" smtClean="0"/>
              <a:t>/</a:t>
            </a:r>
            <a:r>
              <a:rPr lang="cs-CZ" sz="1400" dirty="0" err="1" smtClean="0"/>
              <a:t>ostnokozci</a:t>
            </a:r>
            <a:r>
              <a:rPr lang="cs-CZ" sz="1400" dirty="0" smtClean="0"/>
              <a:t>/26_</a:t>
            </a:r>
            <a:r>
              <a:rPr lang="cs-CZ" sz="1400" dirty="0" err="1" smtClean="0"/>
              <a:t>ambulakr</a:t>
            </a:r>
            <a:r>
              <a:rPr lang="cs-CZ" sz="1400" dirty="0" smtClean="0"/>
              <a:t>%C3%A1ln%C3%AD%20soustava.png?</a:t>
            </a:r>
            <a:r>
              <a:rPr lang="cs-CZ" sz="1400" dirty="0" err="1" smtClean="0"/>
              <a:t>height</a:t>
            </a:r>
            <a:r>
              <a:rPr lang="cs-CZ" sz="1400" dirty="0" smtClean="0"/>
              <a:t>=265&amp;</a:t>
            </a:r>
            <a:r>
              <a:rPr lang="cs-CZ" sz="1400" dirty="0" err="1" smtClean="0"/>
              <a:t>width</a:t>
            </a:r>
            <a:r>
              <a:rPr lang="cs-CZ" sz="1400" dirty="0" smtClean="0"/>
              <a:t>=400&amp;</a:t>
            </a:r>
            <a:r>
              <a:rPr lang="cs-CZ" sz="1400" dirty="0" err="1" smtClean="0"/>
              <a:t>sa</a:t>
            </a:r>
            <a:r>
              <a:rPr lang="cs-CZ" sz="1400" dirty="0" smtClean="0"/>
              <a:t>=X&amp;</a:t>
            </a:r>
            <a:r>
              <a:rPr lang="cs-CZ" sz="1400" dirty="0" err="1" smtClean="0"/>
              <a:t>ei</a:t>
            </a:r>
            <a:r>
              <a:rPr lang="cs-CZ" sz="1400" dirty="0" smtClean="0"/>
              <a:t>=BUpdUceYLMn74QSG4YGQDw&amp;</a:t>
            </a:r>
            <a:r>
              <a:rPr lang="cs-CZ" sz="1400" dirty="0" err="1" smtClean="0"/>
              <a:t>ved</a:t>
            </a:r>
            <a:r>
              <a:rPr lang="cs-CZ" sz="1400" dirty="0" smtClean="0"/>
              <a:t>=0CAsQ8wc&amp;</a:t>
            </a:r>
            <a:r>
              <a:rPr lang="cs-CZ" sz="1400" dirty="0" err="1" smtClean="0"/>
              <a:t>usg</a:t>
            </a:r>
            <a:r>
              <a:rPr lang="cs-CZ" sz="1400" dirty="0" smtClean="0"/>
              <a:t>=AFQjCNGPHeuAliRIE7LNtSU8IuqGSA5Q8w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400" dirty="0" smtClean="0"/>
          </a:p>
          <a:p>
            <a:pPr marL="285750" indent="-285750">
              <a:buFont typeface="Wingdings" pitchFamily="2" charset="2"/>
              <a:buChar char="q"/>
            </a:pPr>
            <a:endParaRPr lang="cs-CZ" sz="1400" dirty="0" smtClean="0"/>
          </a:p>
          <a:p>
            <a:pPr marL="285750" indent="-285750">
              <a:buFont typeface="Wingdings" pitchFamily="2" charset="2"/>
              <a:buChar char="q"/>
            </a:pPr>
            <a:endParaRPr lang="cs-CZ" sz="14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855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výhradně mořští živočichové </a:t>
            </a:r>
          </a:p>
          <a:p>
            <a:r>
              <a:rPr lang="cs-CZ" dirty="0" smtClean="0"/>
              <a:t>paprsčitě souměrné tělo</a:t>
            </a:r>
          </a:p>
          <a:p>
            <a:r>
              <a:rPr lang="cs-CZ" dirty="0" smtClean="0"/>
              <a:t>povrch těla vyztužen vápenitými útvary – destičky, úlomky, ostny, …</a:t>
            </a:r>
          </a:p>
          <a:p>
            <a:r>
              <a:rPr lang="cs-CZ" dirty="0" smtClean="0"/>
              <a:t>nepřímý vývoj – larvy součástí planktonu</a:t>
            </a:r>
          </a:p>
          <a:p>
            <a:r>
              <a:rPr lang="cs-CZ" dirty="0" smtClean="0"/>
              <a:t>vysoká schopnost regenerace</a:t>
            </a:r>
          </a:p>
        </p:txBody>
      </p:sp>
    </p:spTree>
    <p:extLst>
      <p:ext uri="{BB962C8B-B14F-4D97-AF65-F5344CB8AC3E}">
        <p14:creationId xmlns:p14="http://schemas.microsoft.com/office/powerpoint/2010/main" xmlns="" val="1776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cs-CZ" dirty="0" smtClean="0"/>
              <a:t>Výjimečná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ambulakrální soustava </a:t>
            </a:r>
            <a:r>
              <a:rPr lang="cs-CZ" dirty="0" smtClean="0"/>
              <a:t>- systém trubic s mořskou vodou, které plní řadu funkcí</a:t>
            </a:r>
          </a:p>
          <a:p>
            <a:r>
              <a:rPr lang="cs-CZ" dirty="0" smtClean="0"/>
              <a:t>rozvádí kyslík a živiny po celém těle</a:t>
            </a:r>
          </a:p>
          <a:p>
            <a:r>
              <a:rPr lang="cs-CZ" dirty="0" smtClean="0"/>
              <a:t>odvádí odpadní látky</a:t>
            </a:r>
          </a:p>
          <a:p>
            <a:r>
              <a:rPr lang="cs-CZ" dirty="0" smtClean="0"/>
              <a:t>částečně se podílí na pohybu a získávání </a:t>
            </a:r>
            <a:r>
              <a:rPr lang="cs-CZ" dirty="0" smtClean="0"/>
              <a:t>potravy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untitled.bmp"/>
          <p:cNvPicPr>
            <a:picLocks noChangeAspect="1"/>
          </p:cNvPicPr>
          <p:nvPr/>
        </p:nvPicPr>
        <p:blipFill>
          <a:blip r:embed="rId2" cstate="print"/>
          <a:srcRect t="14763"/>
          <a:stretch>
            <a:fillRect/>
          </a:stretch>
        </p:blipFill>
        <p:spPr>
          <a:xfrm>
            <a:off x="4716016" y="4221088"/>
            <a:ext cx="3672000" cy="20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zástupci</a:t>
            </a:r>
            <a:endParaRPr lang="cs-CZ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4427984" y="1556792"/>
            <a:ext cx="2808312" cy="720080"/>
          </a:xfrm>
          <a:prstGeom prst="roundRect">
            <a:avLst/>
          </a:prstGeom>
          <a:solidFill>
            <a:srgbClr val="00B0F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ježovky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64088" y="3006971"/>
            <a:ext cx="2808312" cy="720080"/>
          </a:xfrm>
          <a:prstGeom prst="roundRect">
            <a:avLst/>
          </a:prstGeom>
          <a:solidFill>
            <a:srgbClr val="00B0F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hvězdice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292080" y="4797152"/>
            <a:ext cx="2808312" cy="720080"/>
          </a:xfrm>
          <a:prstGeom prst="roundRect">
            <a:avLst/>
          </a:prstGeom>
          <a:solidFill>
            <a:srgbClr val="00B0F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sumýši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979712" y="3789040"/>
            <a:ext cx="2808312" cy="720080"/>
          </a:xfrm>
          <a:prstGeom prst="roundRect">
            <a:avLst/>
          </a:prstGeom>
          <a:solidFill>
            <a:srgbClr val="00B0F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lilijice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55576" y="5229200"/>
            <a:ext cx="2808312" cy="720080"/>
          </a:xfrm>
          <a:prstGeom prst="roundRect">
            <a:avLst/>
          </a:prstGeom>
          <a:solidFill>
            <a:srgbClr val="00B0F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hadice</a:t>
            </a:r>
            <a:endParaRPr lang="cs-CZ" sz="2800" b="1" dirty="0">
              <a:solidFill>
                <a:srgbClr val="002060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3239852" y="1772816"/>
            <a:ext cx="11881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239852" y="1772816"/>
            <a:ext cx="212423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239852" y="1772816"/>
            <a:ext cx="2592288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H="1">
            <a:off x="2987824" y="1772816"/>
            <a:ext cx="252028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403648" y="1772816"/>
            <a:ext cx="1836204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67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hvězdice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typický tvar – tělní terč + pět ramen</a:t>
            </a:r>
          </a:p>
          <a:p>
            <a:r>
              <a:rPr lang="cs-CZ" dirty="0" smtClean="0"/>
              <a:t>na povrchu množství ostnů a hrbolků</a:t>
            </a:r>
          </a:p>
          <a:p>
            <a:r>
              <a:rPr lang="cs-CZ" dirty="0" smtClean="0"/>
              <a:t>ústní otvor na spodní straně těla</a:t>
            </a:r>
          </a:p>
          <a:p>
            <a:r>
              <a:rPr lang="cs-CZ" dirty="0" smtClean="0"/>
              <a:t>vychlípitelný žaludek</a:t>
            </a:r>
          </a:p>
          <a:p>
            <a:r>
              <a:rPr lang="cs-CZ" dirty="0" smtClean="0"/>
              <a:t>dravci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268760"/>
            <a:ext cx="3419475" cy="2141446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717032"/>
            <a:ext cx="3312000" cy="26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7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ježovky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kulovitý vzhled</a:t>
            </a:r>
          </a:p>
          <a:p>
            <a:r>
              <a:rPr lang="cs-CZ" dirty="0" err="1" smtClean="0"/>
              <a:t>krunýřek</a:t>
            </a:r>
            <a:r>
              <a:rPr lang="cs-CZ" dirty="0" smtClean="0"/>
              <a:t> ze srostlých destiček, v něm zakotveny pohyblivé ostny</a:t>
            </a:r>
          </a:p>
          <a:p>
            <a:r>
              <a:rPr lang="cs-CZ" dirty="0" smtClean="0"/>
              <a:t>ústa ze spodu těla</a:t>
            </a:r>
          </a:p>
          <a:p>
            <a:r>
              <a:rPr lang="cs-CZ" dirty="0" smtClean="0"/>
              <a:t>všežravci – řasy a drobní živočichové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84784"/>
            <a:ext cx="3407636" cy="2232000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933056"/>
            <a:ext cx="331200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6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lilijice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podobají se mořským květinám</a:t>
            </a:r>
          </a:p>
          <a:p>
            <a:r>
              <a:rPr lang="cs-CZ" dirty="0" smtClean="0"/>
              <a:t>přisedlý způsob života na skalách</a:t>
            </a:r>
          </a:p>
          <a:p>
            <a:r>
              <a:rPr lang="cs-CZ" dirty="0" smtClean="0"/>
              <a:t>terč ve tvaru stonku + tenká ohebná ramena vytváří  kalich</a:t>
            </a:r>
          </a:p>
          <a:p>
            <a:r>
              <a:rPr lang="cs-CZ" dirty="0" smtClean="0"/>
              <a:t> velmi starobylá skupina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96752"/>
            <a:ext cx="3312000" cy="2484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861048"/>
            <a:ext cx="3312000" cy="24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1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hadice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malý středový terč a zřetelně oddělených  5 ramen</a:t>
            </a:r>
          </a:p>
          <a:p>
            <a:r>
              <a:rPr lang="cs-CZ" dirty="0" smtClean="0"/>
              <a:t>snadno se lámou </a:t>
            </a:r>
            <a:r>
              <a:rPr lang="cs-CZ" dirty="0" smtClean="0">
                <a:sym typeface="Wingdings" pitchFamily="2" charset="2"/>
              </a:rPr>
              <a:t> z každého kousku nový jedinec</a:t>
            </a:r>
          </a:p>
          <a:p>
            <a:r>
              <a:rPr lang="cs-CZ" dirty="0" smtClean="0">
                <a:sym typeface="Wingdings" pitchFamily="2" charset="2"/>
              </a:rPr>
              <a:t>volně pohyblivé</a:t>
            </a:r>
          </a:p>
          <a:p>
            <a:r>
              <a:rPr lang="cs-CZ" dirty="0" smtClean="0">
                <a:sym typeface="Wingdings" pitchFamily="2" charset="2"/>
              </a:rPr>
              <a:t>početná skupina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980728"/>
            <a:ext cx="3312000" cy="2484000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662358"/>
            <a:ext cx="3312000" cy="24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2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sumýši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válcovité tělo, dospělí  dvoustraně souměrní</a:t>
            </a:r>
          </a:p>
          <a:p>
            <a:r>
              <a:rPr lang="cs-CZ" dirty="0" smtClean="0"/>
              <a:t>vápenitá výztuha jen roztroušeně</a:t>
            </a:r>
          </a:p>
          <a:p>
            <a:r>
              <a:rPr lang="cs-CZ" dirty="0" smtClean="0"/>
              <a:t>plazivý pohyb</a:t>
            </a:r>
          </a:p>
          <a:p>
            <a:r>
              <a:rPr lang="cs-CZ" dirty="0" smtClean="0"/>
              <a:t>obrana vyvrhnutím vody a svých střev</a:t>
            </a:r>
          </a:p>
          <a:p>
            <a:r>
              <a:rPr lang="cs-CZ" dirty="0" smtClean="0"/>
              <a:t>u některých zvláštní vodní plíce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980728"/>
            <a:ext cx="3312000" cy="2484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756604"/>
            <a:ext cx="331200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6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Vlastní 2">
      <a:dk1>
        <a:sysClr val="windowText" lastClr="000000"/>
      </a:dk1>
      <a:lt1>
        <a:sysClr val="window" lastClr="FFFFFF"/>
      </a:lt1>
      <a:dk2>
        <a:srgbClr val="3E3D2D"/>
      </a:dk2>
      <a:lt2>
        <a:srgbClr val="00B0F0"/>
      </a:lt2>
      <a:accent1>
        <a:srgbClr val="0042C7"/>
      </a:accent1>
      <a:accent2>
        <a:srgbClr val="002060"/>
      </a:accent2>
      <a:accent3>
        <a:srgbClr val="00B0F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171</TotalTime>
  <Words>307</Words>
  <Application>Microsoft Office PowerPoint</Application>
  <PresentationFormat>Předvádění na obrazovce (4:3)</PresentationFormat>
  <Paragraphs>86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Austin</vt:lpstr>
      <vt:lpstr>OSTNOKOŽCI</vt:lpstr>
      <vt:lpstr>Společné znaky</vt:lpstr>
      <vt:lpstr>Výjimečná soustava</vt:lpstr>
      <vt:lpstr>zástupci</vt:lpstr>
      <vt:lpstr>hvězdice</vt:lpstr>
      <vt:lpstr>ježovky</vt:lpstr>
      <vt:lpstr>lilijice</vt:lpstr>
      <vt:lpstr>hadice</vt:lpstr>
      <vt:lpstr>sumýši</vt:lpstr>
      <vt:lpstr>Rozhodni o pravdivosti tvrzení.</vt:lpstr>
      <vt:lpstr>Vytvoř logické dvojice</vt:lpstr>
      <vt:lpstr>Zdroje obrázků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Já</dc:creator>
  <cp:lastModifiedBy>kantor</cp:lastModifiedBy>
  <cp:revision>17</cp:revision>
  <dcterms:created xsi:type="dcterms:W3CDTF">2013-04-01T16:15:42Z</dcterms:created>
  <dcterms:modified xsi:type="dcterms:W3CDTF">2013-04-04T09:54:02Z</dcterms:modified>
</cp:coreProperties>
</file>