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9" r:id="rId4"/>
    <p:sldId id="260" r:id="rId5"/>
    <p:sldId id="261" r:id="rId6"/>
    <p:sldId id="263" r:id="rId7"/>
    <p:sldId id="262" r:id="rId8"/>
    <p:sldId id="272" r:id="rId9"/>
    <p:sldId id="264" r:id="rId10"/>
    <p:sldId id="265" r:id="rId11"/>
    <p:sldId id="266" r:id="rId12"/>
    <p:sldId id="270" r:id="rId13"/>
    <p:sldId id="267" r:id="rId14"/>
    <p:sldId id="273" r:id="rId15"/>
    <p:sldId id="268" r:id="rId16"/>
    <p:sldId id="271" r:id="rId17"/>
    <p:sldId id="269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8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0203B-DBA6-40AC-882C-9C3A35F5D93D}" type="datetimeFigureOut">
              <a:rPr lang="cs-CZ" smtClean="0"/>
              <a:pPr/>
              <a:t>30.3.2014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73C14-4B38-4876-8209-456F6EEE43A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0000"/>
                </a:solidFill>
              </a:rPr>
              <a:t>NERVOVÁ SOUSTAVA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STAVBA NERVOVÉ SOUSTAVY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r>
              <a:rPr lang="cs-CZ" dirty="0" smtClean="0"/>
              <a:t>Nervová soustava se skládá ze dvou částí:</a:t>
            </a: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>
                <a:solidFill>
                  <a:srgbClr val="C00000"/>
                </a:solidFill>
              </a:rPr>
              <a:t>CENTRÁLNÍ NERVOVÁ SOUSTAVA (CNS)</a:t>
            </a: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>
                <a:solidFill>
                  <a:srgbClr val="00B050"/>
                </a:solidFill>
              </a:rPr>
              <a:t>OBVODOVÁ NERVOVÁ SOUSTAVA 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1331640" y="3212976"/>
            <a:ext cx="2592288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mozek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5220072" y="3212976"/>
            <a:ext cx="2592288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mícha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187624" y="5301208"/>
            <a:ext cx="2210544" cy="127444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nervy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99992" y="53012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</a:t>
            </a:r>
            <a:r>
              <a:rPr lang="cs-CZ" sz="2400" dirty="0" smtClean="0"/>
              <a:t>ozkové</a:t>
            </a:r>
            <a:endParaRPr lang="cs-CZ" sz="2400" dirty="0"/>
          </a:p>
          <a:p>
            <a:r>
              <a:rPr lang="cs-CZ" sz="2400" dirty="0"/>
              <a:t>m</a:t>
            </a:r>
            <a:r>
              <a:rPr lang="cs-CZ" sz="2400" dirty="0" smtClean="0"/>
              <a:t>íšní</a:t>
            </a:r>
          </a:p>
          <a:p>
            <a:r>
              <a:rPr lang="cs-CZ" sz="2400" dirty="0" smtClean="0"/>
              <a:t>útrobní</a:t>
            </a:r>
            <a:endParaRPr lang="cs-CZ" sz="2400" dirty="0"/>
          </a:p>
        </p:txBody>
      </p:sp>
      <p:cxnSp>
        <p:nvCxnSpPr>
          <p:cNvPr id="11" name="Přímá spojovací šipka 10"/>
          <p:cNvCxnSpPr>
            <a:stCxn id="7" idx="6"/>
          </p:cNvCxnSpPr>
          <p:nvPr/>
        </p:nvCxnSpPr>
        <p:spPr>
          <a:xfrm flipV="1">
            <a:off x="3398168" y="5589240"/>
            <a:ext cx="1029816" cy="349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6"/>
            <a:endCxn id="9" idx="1"/>
          </p:cNvCxnSpPr>
          <p:nvPr/>
        </p:nvCxnSpPr>
        <p:spPr>
          <a:xfrm flipV="1">
            <a:off x="3398168" y="5901373"/>
            <a:ext cx="1101824" cy="37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6"/>
          </p:cNvCxnSpPr>
          <p:nvPr/>
        </p:nvCxnSpPr>
        <p:spPr>
          <a:xfrm>
            <a:off x="3398168" y="5938428"/>
            <a:ext cx="1123528" cy="3097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rv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3695479" cy="6713984"/>
          </a:xfrm>
          <a:prstGeom prst="rect">
            <a:avLst/>
          </a:prstGeom>
        </p:spPr>
      </p:pic>
      <p:pic>
        <p:nvPicPr>
          <p:cNvPr id="3" name="Obrázek 2" descr="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2692" y="0"/>
            <a:ext cx="3111818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260648"/>
            <a:ext cx="161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MOZEK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3" y="14127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MÍCHA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19" y="4869160"/>
            <a:ext cx="1872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OBVODOVÉ NERVY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1835696" y="404664"/>
            <a:ext cx="93610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1835696" y="1700808"/>
            <a:ext cx="165618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979712" y="2636912"/>
            <a:ext cx="432048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flipV="1">
            <a:off x="2195736" y="2204864"/>
            <a:ext cx="1728192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8" idx="3"/>
          </p:cNvCxnSpPr>
          <p:nvPr/>
        </p:nvCxnSpPr>
        <p:spPr>
          <a:xfrm flipV="1">
            <a:off x="2123728" y="5157192"/>
            <a:ext cx="720080" cy="189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MOZEK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76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uložen v lebce, chráněn třemi obaly a mozkomíšním mokem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hmotnost kolem 1 500 </a:t>
            </a:r>
            <a:r>
              <a:rPr lang="cs-CZ" dirty="0" smtClean="0"/>
              <a:t>g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do 20 let zmnožování propojení neuronů, nikoli počet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rychlost přenosu vzruchu až </a:t>
            </a:r>
            <a:r>
              <a:rPr lang="cs-CZ" smtClean="0"/>
              <a:t>130 m/s</a:t>
            </a: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r="20589"/>
          <a:stretch>
            <a:fillRect/>
          </a:stretch>
        </p:blipFill>
        <p:spPr bwMode="auto">
          <a:xfrm>
            <a:off x="5004048" y="1628800"/>
            <a:ext cx="3600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059832" y="1988840"/>
            <a:ext cx="1177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kůže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87824" y="2564904"/>
            <a:ext cx="62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kost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1800" y="3573016"/>
            <a:ext cx="20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3 mozkové pleny</a:t>
            </a:r>
            <a:endParaRPr lang="cs-CZ" sz="2000" b="1" dirty="0">
              <a:solidFill>
                <a:srgbClr val="FF0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851920" y="2276872"/>
            <a:ext cx="151216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707904" y="2780928"/>
            <a:ext cx="1584176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3"/>
          </p:cNvCxnSpPr>
          <p:nvPr/>
        </p:nvCxnSpPr>
        <p:spPr>
          <a:xfrm flipV="1">
            <a:off x="4788025" y="3356992"/>
            <a:ext cx="2376263" cy="416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7" idx="3"/>
          </p:cNvCxnSpPr>
          <p:nvPr/>
        </p:nvCxnSpPr>
        <p:spPr>
          <a:xfrm flipV="1">
            <a:off x="4788025" y="3645024"/>
            <a:ext cx="2520279" cy="128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7" idx="3"/>
          </p:cNvCxnSpPr>
          <p:nvPr/>
        </p:nvCxnSpPr>
        <p:spPr>
          <a:xfrm>
            <a:off x="4788025" y="3773071"/>
            <a:ext cx="2808310" cy="103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FUR246daa_moz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2406774" cy="161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MOZEK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tavba moz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62"/>
          <a:stretch>
            <a:fillRect/>
          </a:stretch>
        </p:blipFill>
        <p:spPr>
          <a:xfrm>
            <a:off x="1" y="908720"/>
            <a:ext cx="9144000" cy="5949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4456" cy="2304256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dirty="0" smtClean="0">
                <a:solidFill>
                  <a:srgbClr val="00B050"/>
                </a:solidFill>
              </a:rPr>
              <a:t>KONCOVÝ MOZEK</a:t>
            </a:r>
            <a:r>
              <a:rPr lang="cs-CZ" sz="4000" dirty="0">
                <a:solidFill>
                  <a:srgbClr val="00B050"/>
                </a:solidFill>
              </a:rPr>
              <a:t/>
            </a:r>
            <a:br>
              <a:rPr lang="cs-CZ" sz="4000" dirty="0">
                <a:solidFill>
                  <a:srgbClr val="00B050"/>
                </a:solidFill>
              </a:rPr>
            </a:br>
            <a:r>
              <a:rPr lang="cs-CZ" sz="4000" dirty="0" smtClean="0">
                <a:solidFill>
                  <a:srgbClr val="00B050"/>
                </a:solidFill>
              </a:rPr>
              <a:t>- </a:t>
            </a:r>
            <a:r>
              <a:rPr lang="cs-CZ" sz="3600" dirty="0" smtClean="0">
                <a:solidFill>
                  <a:srgbClr val="00B050"/>
                </a:solidFill>
              </a:rPr>
              <a:t>skládá se ze dvou mozkových polokoulí - hemisfér</a:t>
            </a:r>
            <a:endParaRPr lang="cs-CZ" sz="3600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SPA39cbf9_moz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3360302" cy="2952328"/>
          </a:xfrm>
        </p:spPr>
      </p:pic>
      <p:pic>
        <p:nvPicPr>
          <p:cNvPr id="7" name="Obrázek 6" descr="Funkce-levé-a-pravé-hemisfé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6224627" cy="352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z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237559" cy="61353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740352" y="3501008"/>
            <a:ext cx="1267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</a:t>
            </a:r>
            <a:r>
              <a:rPr lang="cs-CZ" b="1" dirty="0" smtClean="0">
                <a:solidFill>
                  <a:srgbClr val="00B050"/>
                </a:solidFill>
              </a:rPr>
              <a:t>oordinace pohybů, rovnováha</a:t>
            </a:r>
            <a:endParaRPr lang="cs-CZ" b="1" dirty="0">
              <a:solidFill>
                <a:srgbClr val="00B050"/>
              </a:solidFill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 flipV="1">
            <a:off x="6804248" y="3861048"/>
            <a:ext cx="792088" cy="72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092280" y="508518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Centrum dýchání, srdeční činnosti, centra vrozených reflexů</a:t>
            </a:r>
            <a:endParaRPr lang="cs-CZ" b="1" dirty="0">
              <a:solidFill>
                <a:srgbClr val="FFC000"/>
              </a:solidFill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6876256" y="4437112"/>
            <a:ext cx="792088" cy="6480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MÍCHA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je uložená v páteřním kanálu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délka 40 – 50 cm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sahá zhruba po 2. bederní obratel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tvořena bílou a šedou hmotou nervovou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hlavní funkcí je přenos vzruchů mezi mozkem a ostatními orgány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nachází se zde centra obranných reflexů a centra vyprazdňování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MÍCHA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míc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318" y="1268760"/>
            <a:ext cx="8530161" cy="5257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OBVODOVÁ NERVOVÁ SOUSTAVA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mozkové nervy </a:t>
            </a:r>
            <a:r>
              <a:rPr lang="cs-CZ" dirty="0" smtClean="0"/>
              <a:t>– ovládají hlavu a krk, vedou ke smyslovým orgánům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míšní nervy </a:t>
            </a:r>
            <a:r>
              <a:rPr lang="cs-CZ" dirty="0" smtClean="0"/>
              <a:t>– vedou ke smyslovým orgánům a příčně pruhovaným svalům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útrobní nervy </a:t>
            </a:r>
            <a:r>
              <a:rPr lang="cs-CZ" dirty="0" smtClean="0"/>
              <a:t>– řídí činnost vnitřních orgánů, dělí se na: - budivé (sympatikus)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   - tlumivé (parasympatikus)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10-51-AN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2209" y="0"/>
            <a:ext cx="43995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5184576" cy="158417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NERVOVÁ SOUSTAVA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26" name="AutoShape 2" descr="data:image/jpeg;base64,/9j/4AAQSkZJRgABAQAAAQABAAD/2wCEAAkGBxQSEhQUEBQVFBUUFBUUFBUUFBQUFxUVFBQWFxQUFBQYHCggGBolHBQUITEhJSkrLi4uFx8zODMsNygtLiwBCgoKDg0OGhAQGiwkHx0sLCwsLCwsLCwsLCwsLCwsLCwsLCwsLCwsLCwsLCwsLCwsLCwsLCwsLCwsLCwsLCwsLP/AABEIAMIBAwMBIgACEQEDEQH/xAAcAAEAAQUBAQAAAAAAAAAAAAAAAQMEBQYHAgj/xABCEAABAwIEAwUFBgQEBQUAAAABAAIDBBEFEiExBkFREyJhcYEHMpGhsRQjUnKSwUJi0fAWorLhJJPC0vEVJVNzgv/EABkBAQADAQEAAAAAAAAAAAAAAAABAwQCBf/EACURAAICAQQBBQEBAQAAAAAAAAABAhEDBBIhMUETFCIyUYFxYf/aAAwDAQACEQMRAD8A4hI8uJJJJJJJJuSTuSV5RTZAQiJZASD6qbjoosoQEmyhLJZAESylAQiFLIAF7znqV5XuKMuIDQSTsALn4KUCO0PUp2h6n4rNUnC1Q+3dy366n9LblZin9n0zuUh/LHYf5irFim/BTLNjj2zTe2PUr19od1PxW9t9mkttWzfoZ/3KhN7OpR/8g/NH/QqfRmc+5xPyaYKl/wCJ3xUiqf8Ajd8Ss9U8F1DdgD53b9VjKnAp4/eidbqBmHyXLjNFinjl00WwrZPxu+JUfbH/AIiqLmkbiyhcNs7pfhcfbpPxFXfD2CyVswhhLQ9zXuaHEjN2bC8tFgdSGn4LGK4oa2SF4khe5j23yvabEZmlpsfIkeqWTS8G6H2T1t3hroXOjzZmh7s1gZAwju27/Zkt12KtMU9nNTBA+oc+B0LGl2dr32cLMy5bt1zOflHi13IXWHi4pq2uztqZg77u7g83+6YWR/pa5wHmrc43OYuyMshjsxuQuu3LE974226NdI8gfzKAZrCcBpnYfJUzTNbI6oZTxhxlDY7gOc94bE7Oba2BAsDzsFl6v2dtD52R1UQbBNUsdNIZA0NgNKCx0YiuHg1Iu4Eg2sBzWmVOLyyMdG912OlM7m2aAZS3KX6AW00tssphPGtVTume2RznzNl7xOrZJ3wukmbyznsGBAZ/E/ZjIxkOV7Wvcx0eVzi7tqtklVmiiIHduynblz2Di6wO9tfdwhL9r+xh8fbD3yXHJHaPtJM7rX7gBBsDq0jVeMO4tqI5mSyPfNkdG4ske4tf2Ujpo89t7SOc7zJ6lW9Djs7H52yua/tTNnFg7tXAhz81r6hzgRsblSiC8quE8lPNUfaqd7YnsYA0TfeGQXYIy6MAktu619ALla2thxLimtmZJFLPK+KR2Z7SbtcQQQTp/K34Ba8jJCIigBeivKlAQiIgF1N0RAEREAREQBEV/g2HmZ9tmjVx6Dp5lSlZDaStlbBcFdOb+6y9s1r3PRo5ldbwHg6KnjD5gGC18uhe78zuSr4DhMdFEJZmjtCLxxG33beRcOp39VgOJOLibi62QhGCtnmZsk8ktsTcxxbT0rC2CBnmdSfktbxT2ivJ0IHgNguaV+NOfz+qxj6klcvNFfVFsdLKS+bOjjjuS/vu+JVxFx/LcHO7yvcfBcuMp6/3zT7QVx7iR37OB26l9oOYDM2Nx8Wi6uRi1NUH72MN/mZYf0XDY65wOhWToscc3n9VZHOn2VT0jXR1TGeA4qhpdTlsvO1g2QevNcvxnhV8Vyy5y+80iz228OY8ltWB8VuaQQ/5re4qynrW2lDWyHZ4ABv5rpwjM4WXJidM+d7Iug8c8HOicS1tnbi1g2QdR/N4Ln7220OiyTg4vk9DHkU1aIsoS6LgsJRFCAFemHVQiAvxJdjvIrHqux2h8lQXTZCQREXJIRApQEKUUISFKIhAREQBEUEICQus+znBWxNM0ouI7PcD/FI4dxp8ANVzXAqbtJmA7C7neTRc/Rdhqz2FKxp0LvvH3/E8A29BYei06eF8sx6vJSUV5MHxfjbnuJJuSuc1tWXErJY1W5nHXmsC9cZZ26LNPj2qwSouiWVJoIuiu6HDpZnZIY3yO3sxpdYbXNth4nRbCfZ3iAaCYALhxsZYr93kRm0J5KVFvohyS7ZqaArJYtgVRSuy1ML4zoLkXabi4s8XadOhWNIQnsr09QQd1tOAY+WkBx0WnhVoJLFdQm4sryY1NUz6Awqqjr4exl0O7H8w7kVybj3AH08ri8AEEB9tiTs8eBWW4NxotcAT/dwt74zw9tXSCc7j7uTxaT3HeYP1WqdTjaPOxt4clM4AirVUBY9zDu0kH0VJYuj1SFKgoEBKhTdQgPQO68oUQBERASEQKEBKIoCEkoiIQEREARFeYXhz53hjB+Y8mjmSpSIbrs2n2ZYX2s4Lh3S4NP5QC+T/ACtt6rauOZy5xA2vt08FsPDXDjaGn7V+hLMsTefftmkd4nbwC17G6ckm++63Y41CjysuTdltnNcTisVjHLasVw+48Vrk0BG4WXJBpno45qSLYL0FJCgKotOzezKriZhw7Jze17SR07Wua2TezL31LcoBHqs6TOWGRhhbGAXZS99zYXPe5acyF8+Arqfsrx1jaaqZNla2LLM6V13EteQwhw3Nraea0481LbRizae3v7Okx0UNUwxyBszJGgZTYi5Ghu3QEdQvmjEKUxSyROILo3ujJGxLHFpI8NF2XEvabSwR56IdpMTbIWvY1uh+8JI8rAb3XHMQqTLLJI+2aR7nuyiwzOcSbDkLlcZpJvg70sJRi7LUKQhCBUmoy2DzkOC7XwdJ29JURHXNE+3mNQuF0B7wXZ/ZfJqQdrG/lY3WrBymjBrErTOR8VRZahx/EGu+I/2WHWyceEfadNso+GZ1vktbVE/szXidwQREXBYQgQogCIpAQEIiICQiFQgClEQBERAEREAauzeyvCYXmFjtD2YqHi1856E9BpouP0dK6V7Y4xmc8hrQOZOgXRarij/06JtNRFvasbknntmOce8yMnYA3F1bj4tsozpukjt2P0okbYRuf0s4Aj4+i1eXDwCe3gkA6ix09Fw2fiipe7M+Z5Pi4rPYD7Q6qF3vl7ebXHMDp0IV2PMo8GPLpZS+R1H/AAxS1DSY7tPQ/utN4g4KMJN23HgthkxTPG2tpNCDaeL4Xty2G63eOqhq4dxZ7QRfTcK6TX8KIqUeLpnzZiuFZL6LCSNXX+L+HSwkAHw8VzbEcNcwm4WfNirlG7T6jdw+zC2WbwqQto622mY0zD5GRzj/AKAsU+IhZPDx/wAHWfmpnf53j/qWc2GJLl4KKLqAQSgCkL01qAvMNaS4WXZeC4+xpqibm2Jwb+Z3dH1XLcBpbvGi6piVSIMOaDa7n53fkiF/9RaPRasSqLZg1Uk5KJx/imXNUyfykM/SP63WJVSplL3Ocd3Ek+pVNZpO3ZtiqSQREUHQSyIgIRShQEIiICSoCKUAUqEQBERACiK+pcInkF2QyOHUMdb42spSbIbS7M/7PW5Xz1BFzT073sH85GVv1WDkgdqTcm5zG38W5BPVb57LqeSmmmdNA4jsswa4DvZDewB56LXuM8ZbVVMkrWNYHO7rRcEAC2o2BO9wrXH4KymM7yNI1ZwXuJ9ikiRM18FUXM6f7LKzNL2JHdla5pHK4FwfmstguJOhlkiPuRvcz5/+Fh/ZFTh9TmIAETHuzE9bWBPNdC4e4dZUvkle2zDK5zfHXdboSSjyeTng3NpLkv3COqYBezhzPktR4o4UsL76dF0+Lh6JnuCx6q3r8HJjLXd623kizQfHge3yJbmuT5qxfCSxx0VHDIvuK1vWGN3/AC5mH6XXVOI8FALrt0K0WLDSxtVpvA4D1c1cZcPlF+DU7uGaM5q8WWQnpSOSoGnPRZWqN6ZRaFd0VOXOHovVPSE8lsGEYfqNNfJdwg2yrJkUUZnhbCrvaPEfUK79rVaI7QNOzWxkeXfef1Pt/wDlbhwlhogjkqJR3YmFwuPed/CPjZcY4zxEz1LyTe2hPVxJLj+olXZXtjtRkwR35NzMESiIsh6IREQBERAERCgIREQEoiIAiIgCIiA2HhKkaTLNIA5sLbhp2LnGzb+A3W7cO49GTaqa3M4jK+S5YD+HLs0ei03gmdmeSCQ5ROzKHHYPBuxZSqweePuSRu05gEg+IIWzD9VRhzpSk1L+HZsLrG5CGRwZyO4QA3MOgPiuX8Y8El73T0Qu0kmWDaSJ+7mhvMbrxw1PVxSMbG17mX1jcDlI526FdIxLDagaiEyNLQQ5pDZWabXG5CslGEu+DNGU8b45OFHApB77HD0WQw7huWWwZE9w5kD911GSGo0aO8fw1UVj+tosreXCcSeQ0OjjZ0jyNFvTdc+lBFj1U2Y2FsdBAYR77we0cDfyY3rZdI4SrY+zibE4EBveaTYjTeywOH8BkjPK67r6i4On92WSw6k7Jr+4A4c7WNuWq7koyjSKN0oy3G5x4jG5xa14JG4HnZVjIL26rRaOXs3Oe/S4t8wVnZa9pbG4HldZ5aenwases3Lko8QYQH300PNaRU8NkRzm1wWBot4uaf2XVaaUSNvyVGfC2FpaNM26mOdxW1kT0u574HzlW4KWnb4hWowcnYX9F3et4RBNxr52VoODiNgPkrrxS8lSlnjw0choMBcdwt14b4aLiLNW50nCQbq/9ITiDH4MOj5GUjuR/uegXLyRjxDlkOGSfOThGs+0vF2UtP8AZmalg7WW1rfyN8y6xt4L55mfcknW+t/PVbvx7iT3tBkN5J3mR/kPdA6DX5LRVlyd0b8CVWgiIqzQEREAREQBQpUIAiIgJKi6kqLICUREAREQAFbRwvi1e+VkNNNJcnZxzNaOZN72C1ZdN4DohBSGb+OocQDzbGw2sPN37K3Cm5cFGokowbas6LS4z2DGtfIZZB7zrAa+HgobxYM47pN9yVrEcBzC58T4ac/JUnMzSach9BuvQcV+Hjq77Nmk43OcgMFr2B/srx/jDMSCS23XUfNafFrmd+G+vjsvETCQSojX4S0/03SXiASbgtPJ8ZIPqFlsL4isMtSQ5p7rZQNvB/Rcujncx2h9PgtgoqoXOXQnQsOzhzTbFqqIblF3Zk+OcSDGjK4EOeALcxY81vXC8bJIYyQDZo/v6rkOPYKZmZ6Zx7nedCeVhqW/0W2ezzHs9OGu0c3TxBHJc5ItrajvE4x+TOrMaBtohKssPqszGknWyivqLNIBsetl5+x3R63qx22ihX4k9hs1mYdVi6jiaRjbui8tbX8gV5qcRc3+APHXn8FrnE+KF4uyMjS3e206fNbYYV5R5uTUT8SLPHfaNK0WjaAep1t6LQGzvqZs0ji5xNySfFU8SkJcbr3RNMccsn4GOI+AH7pST4RZzttvlmqcV1vaVD7e62zG+TVhl6kNyfmvIWGTt2elCO2KQREUHQREQBERAQilQgCIiA9O3UKpMFSRhEooUoAiIgLzCMPfUTMijF3PNh4cyT4ALrPYNjEVPGbthaG32uRq4/Fc94BrY4qtplOVrmvjDjs1zxYE/RdOpKEtzDnbQ8jck3C3aWKq/J5mvm00vAj0jc47uuArSY5B4uAHwGqyT4TZrLaqlX4fdzRrp8Nd1rkjzoyow748sYbzebnyvormU2DgOWnoArmTD8xJ6EaeQKpxUZcX30uDb1XO1kuSMbSMGryNzlHnbVQ5xzi3W4WQGFuDGAa2ufMlRBh7mueSNQ3TRRtZ3vR7bUFj2vabA208eauHU3YTNmhH3czhmb+GQbjyO6s/sxyHMNiPmtjwKMyQuY4aGwF/xNN2kLuipS5o2XDMTBaM25Jtbpf6rIYrVgNvv02XOaLEj2kkYdbK97dNxY7DxW44eA2EG2ttTuf6KqeON7kWwyyrayrBVtlPu2It6jyVhxQ9uUAvaBawA3B5qe1jDjZ9iQOVliOJ8N7aPtIw4FosdcwPjb+inbTtEXapmjYvCC4kH4KljDslBL45GfqcL/RY+sY9jrHr+6ueJXf+3n/7I9+mqqk+H/hqhHmCvyjnpKIUXnnrhERAEREAREQEIURAEREBcVAVurysarQKX2QiFKIoJCIiAlpstr4d47npm5HATR7BryQ5v5X8vW61NF1GTi7RzOEZqpI6vS+0ilcPvGTRu6gNkA8jcH5K9/xxROtepeLczTu187FcbS6uWqmZXocR9C4fPDK1r45SWPBLfurZgN3auvZX2WJoOhO+9m/1XLeCeKmBkcE5yuYbRScrH+B/TzW+TguJI2Is4X2IGhW7HPers8rPheOdUX807QAGtsOuYH0II6qzkEgNw5mt9CNgseb96MnU6tPp/VW8NYbsLuuR3gdlZuKmmX0sDnaOlaLnSzP91d8MzSdo7ObtiO/K4vZY2gaXlwdoGO1cfw3TGsbZTwOI0z3DeRN/efby0US6siCblVGtUmIf8fKd80jiNfG911nBagujDQM1vRo9V89UWIWnEhP8eY/uu7cNYk02tqC0HfTUdVRjnvizbqMfpzi/1HrGKFx1ZYH5eIBVN1M90VmTFjg0aNAykgaq4xqpEYJvqdh4+S12jxqV0gblB02NxtruPVXXceTJ1Lg0jFnyB5Eu4J389bFMWcH0Mo6ZHfBwv9Vl+MpjmOeLIdDpfXxWvU0okY+O/vNI9eX0WfIu1+m/HylKujSCiqTxlpIO40Kprzz1giIgCIiAIiIAVCkqEAREQGWr2aLFFZaona5rspvYcwsQu59nEOiUUJdcHZKIiAIiIAoUogAW88JcXhrRFUuItoyTcAcmv8PFaMi7hNwdory4o5I7ZHbHd9ocBnbu18ZzCxsqfZMcSAyVxcb5Q3n53XJ8LxqanN4pHN6gE2PmF1bFcflbECJLBzAdLA94dd1ux5lJNnlZtM8bS/ScVxRkAvUENsNIGEFxPIydNlzDiPG3VUpe7QbNbya3kArfE6oucdSbnnqVj1my5nLg3afSxx/LyVaZpLgG6rrPAFaezLDcEbei5rw/btNV0nArMIOg8lbpVXJRr5fGja8Yla1mnz1WKo8RjDsxIv8ANY3ibFPuzY2Wk0mN2dZ2xK0zyqDoxYdO8kbR03HDDUxauGYdfDoQuTYkeykIab25rfqStjkiy6HoRuue8RUxZIed9lRqHxaNWkVScZFri07ZHZ26OI748RzHmscpcVCwt2eolSoIiKCQhREAUJdEARSoQBERAemu0PiqkUVwSqKuW1IDQ0N8zdSiC3cLIqje9e68ujUEnhTZCFCAlFCAICUU9mUyICFC9ZVCAgLcsWry6kgN92ZT5t0/Zacsn9qzU7Wfgc4+jhf6ruEqsqyQ3V/xmNkdcqEcoXBaVIJiw3GhC2ek4ryjvD4LVEXcZyj0Vzxxn9kZvFsfdNpsFhcyIuZSbds6jBRVIuKetew3a4jyJU1dc+T3ySrZE3OqJ2q7CIigkIoUoAVCIgCIgCAlQpshCAhERAEREBfUY7vqfovD90RSQUjullCKCSCvSIhB7QqUQk8WR4UIgKIVaLYoiEMpFERCT0EKIgJaF5KIgCgoiAIiIAVCIgJKkIiAI1EUAqN/ZKjkiIgUURF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mózg-ruchomy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878288"/>
            <a:ext cx="1979712" cy="1979712"/>
          </a:xfrm>
          <a:prstGeom prst="rect">
            <a:avLst/>
          </a:prstGeom>
        </p:spPr>
      </p:pic>
      <p:pic>
        <p:nvPicPr>
          <p:cNvPr id="7" name="Obrázek 6" descr="logo_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7192"/>
            <a:ext cx="5969576" cy="1440160"/>
          </a:xfrm>
          <a:prstGeom prst="rect">
            <a:avLst/>
          </a:prstGeom>
        </p:spPr>
      </p:pic>
      <p:pic>
        <p:nvPicPr>
          <p:cNvPr id="8" name="Obrázek 7" descr="internet_m_n__zp_sob_fungov_n__mozku_a_na___pam_ti_4e311dda9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"/>
            <a:ext cx="4431815" cy="2492896"/>
          </a:xfrm>
          <a:prstGeom prst="rect">
            <a:avLst/>
          </a:prstGeom>
        </p:spPr>
      </p:pic>
      <p:pic>
        <p:nvPicPr>
          <p:cNvPr id="9" name="Obrázek 8" descr="mozek-pam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1905000" cy="1905000"/>
          </a:xfrm>
          <a:prstGeom prst="rect">
            <a:avLst/>
          </a:prstGeom>
        </p:spPr>
      </p:pic>
      <p:pic>
        <p:nvPicPr>
          <p:cNvPr id="10" name="Obrázek 9" descr="pamet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564904"/>
            <a:ext cx="2673207" cy="2664296"/>
          </a:xfrm>
          <a:prstGeom prst="rect">
            <a:avLst/>
          </a:prstGeom>
        </p:spPr>
      </p:pic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457200" y="4725144"/>
            <a:ext cx="6131024" cy="140101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>Zdroje: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http://cs.wikipedia.org/wi</a:t>
            </a:r>
          </a:p>
          <a:p>
            <a:r>
              <a:rPr lang="cs-CZ" sz="2000" dirty="0" smtClean="0"/>
              <a:t>http://woman-in.cz/vitamin-b-a-kyselina-listova-se-predstavuji-jako-bojovnici-za-zdravy-mozek/ki/Neuron</a:t>
            </a:r>
          </a:p>
          <a:p>
            <a:r>
              <a:rPr lang="cs-CZ" sz="2000" dirty="0" smtClean="0"/>
              <a:t>https://www.prirodovedci.cz/chemik/clanky/misto-mozku-z-piva-kostku-co-je-na-tom-pravdy</a:t>
            </a:r>
          </a:p>
          <a:p>
            <a:r>
              <a:rPr lang="cs-CZ" sz="2000" dirty="0" smtClean="0"/>
              <a:t>http://atraktivnibiologie.upol.cz/docs/img/databaze/genetika/slides/stavba%20neuronu%20savc%C5%AF-upraveno%20podle%20Campbella.jpg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tyden.cz</a:t>
            </a:r>
            <a:r>
              <a:rPr lang="cs-CZ" sz="2000" dirty="0" smtClean="0"/>
              <a:t>/rubriky/veda/technologie/prototyp-</a:t>
            </a:r>
            <a:r>
              <a:rPr lang="cs-CZ" sz="2000" dirty="0" err="1" smtClean="0"/>
              <a:t>pocitacoveho</a:t>
            </a:r>
            <a:r>
              <a:rPr lang="cs-CZ" sz="2000" dirty="0" smtClean="0"/>
              <a:t>-</a:t>
            </a:r>
            <a:r>
              <a:rPr lang="cs-CZ" sz="2000" dirty="0" err="1" smtClean="0"/>
              <a:t>cipu</a:t>
            </a:r>
            <a:r>
              <a:rPr lang="cs-CZ" sz="2000" dirty="0" smtClean="0"/>
              <a:t>-napodobuje-lidsky-mozek_210132.html#.</a:t>
            </a:r>
            <a:r>
              <a:rPr lang="cs-CZ" sz="2000" dirty="0" err="1" smtClean="0"/>
              <a:t>UzffPfl</a:t>
            </a:r>
            <a:r>
              <a:rPr lang="cs-CZ" sz="2000" dirty="0" smtClean="0"/>
              <a:t>_</a:t>
            </a:r>
            <a:r>
              <a:rPr lang="cs-CZ" sz="2000" dirty="0" err="1" smtClean="0"/>
              <a:t>uEw</a:t>
            </a:r>
            <a:endParaRPr lang="cs-CZ" sz="2000" dirty="0" smtClean="0"/>
          </a:p>
          <a:p>
            <a:r>
              <a:rPr lang="cs-CZ" sz="2000" dirty="0" smtClean="0"/>
              <a:t>http://www.latinsky.</a:t>
            </a:r>
            <a:r>
              <a:rPr lang="cs-CZ" sz="2000" dirty="0" err="1" smtClean="0"/>
              <a:t>estranky.cz</a:t>
            </a:r>
            <a:r>
              <a:rPr lang="cs-CZ" sz="2000" dirty="0" smtClean="0"/>
              <a:t>/fotoalbum/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vegetativni</a:t>
            </a:r>
            <a:r>
              <a:rPr lang="cs-CZ" sz="2000" dirty="0" smtClean="0"/>
              <a:t>-</a:t>
            </a:r>
            <a:r>
              <a:rPr lang="cs-CZ" sz="2000" dirty="0" err="1" smtClean="0"/>
              <a:t>nervovy</a:t>
            </a:r>
            <a:r>
              <a:rPr lang="cs-CZ" sz="2000" dirty="0" smtClean="0"/>
              <a:t>-</a:t>
            </a:r>
            <a:r>
              <a:rPr lang="cs-CZ" sz="2000" dirty="0" err="1" smtClean="0"/>
              <a:t>system.jpg</a:t>
            </a:r>
            <a:r>
              <a:rPr lang="cs-CZ" sz="2000" dirty="0" smtClean="0"/>
              <a:t>.-.</a:t>
            </a:r>
            <a:r>
              <a:rPr lang="cs-CZ" sz="2000" dirty="0" err="1" smtClean="0"/>
              <a:t>html</a:t>
            </a:r>
            <a:endParaRPr lang="cs-CZ" sz="2000" dirty="0" smtClean="0"/>
          </a:p>
          <a:p>
            <a:r>
              <a:rPr lang="cs-CZ" sz="2000" dirty="0" smtClean="0"/>
              <a:t>http://vyuka.zsjarose.cz/data/swic/lessons/795.jpg</a:t>
            </a:r>
          </a:p>
          <a:p>
            <a:r>
              <a:rPr lang="cs-CZ" sz="2000" dirty="0" smtClean="0"/>
              <a:t>http://pfyziollfup.upol.cz/castwiki/?p=3265</a:t>
            </a:r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poranenimozku.cz</a:t>
            </a:r>
            <a:r>
              <a:rPr lang="cs-CZ" sz="2000" dirty="0" smtClean="0"/>
              <a:t>/fakta-o-mozku/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-soustava/</a:t>
            </a:r>
            <a:r>
              <a:rPr lang="cs-CZ" sz="2000" dirty="0" err="1" smtClean="0"/>
              <a:t>centralni</a:t>
            </a:r>
            <a:r>
              <a:rPr lang="cs-CZ" sz="2000" dirty="0" smtClean="0"/>
              <a:t>-</a:t>
            </a:r>
            <a:r>
              <a:rPr lang="cs-CZ" sz="2000" dirty="0" err="1" smtClean="0"/>
              <a:t>nervova</a:t>
            </a:r>
            <a:r>
              <a:rPr lang="cs-CZ" sz="2000" dirty="0" smtClean="0"/>
              <a:t>-soustava.</a:t>
            </a:r>
            <a:r>
              <a:rPr lang="cs-CZ" sz="2000" dirty="0" err="1" smtClean="0"/>
              <a:t>html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996952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0000"/>
                </a:solidFill>
              </a:rPr>
              <a:t>V našem těle probíhá neustále mnoho různých činností, které musejí být řízeny.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Řízení těla zajišťují dvě soustavy – nervová a hormonální.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moze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52" t="6221" r="5621" b="8284"/>
          <a:stretch>
            <a:fillRect/>
          </a:stretch>
        </p:blipFill>
        <p:spPr>
          <a:xfrm>
            <a:off x="5292080" y="2348880"/>
            <a:ext cx="338437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NERVOVÉ SOUSTAVY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řídí a kontroluje všechny části těla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zajišťuje souhru všech orgánů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zprostředkovává spojení s okolním světem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přijímá, třídí a vyhodnocuje informace, vytváří odpovědi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ukládá informace do paměti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je sídlem vyšší nervové činnosti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ytváří hormony</a:t>
            </a:r>
            <a:endParaRPr lang="cs-CZ" dirty="0"/>
          </a:p>
        </p:txBody>
      </p:sp>
      <p:pic>
        <p:nvPicPr>
          <p:cNvPr id="4" name="Obrázek 3" descr="moz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05064"/>
            <a:ext cx="278510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NERVOVÁ BUŇKA - NEURON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800px-Neuron_Hand-tune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265" y="1700808"/>
            <a:ext cx="9038735" cy="4858320"/>
          </a:xfrm>
        </p:spPr>
      </p:pic>
      <p:sp>
        <p:nvSpPr>
          <p:cNvPr id="6" name="TextovéPole 5"/>
          <p:cNvSpPr txBox="1"/>
          <p:nvPr/>
        </p:nvSpPr>
        <p:spPr>
          <a:xfrm>
            <a:off x="1187624" y="141277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dendrity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9832" y="2708920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t</a:t>
            </a:r>
            <a:r>
              <a:rPr lang="cs-CZ" sz="2800" dirty="0" smtClean="0">
                <a:solidFill>
                  <a:srgbClr val="C00000"/>
                </a:solidFill>
              </a:rPr>
              <a:t>ělo neuronu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6165304"/>
            <a:ext cx="1444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jádro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88024" y="5805264"/>
            <a:ext cx="142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neurit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372201" y="5229200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m</a:t>
            </a:r>
            <a:r>
              <a:rPr lang="cs-CZ" sz="2800" dirty="0" smtClean="0">
                <a:solidFill>
                  <a:srgbClr val="C00000"/>
                </a:solidFill>
              </a:rPr>
              <a:t>yelinová pochva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48064" y="2852936"/>
            <a:ext cx="143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zářez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141277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z</a:t>
            </a:r>
            <a:r>
              <a:rPr lang="cs-CZ" sz="2800" dirty="0" smtClean="0">
                <a:solidFill>
                  <a:srgbClr val="C00000"/>
                </a:solidFill>
              </a:rPr>
              <a:t>akončení neuritu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avba neuronu savců-upraveno podle Campbella.jpg"/>
          <p:cNvPicPr>
            <a:picLocks noChangeAspect="1"/>
          </p:cNvPicPr>
          <p:nvPr/>
        </p:nvPicPr>
        <p:blipFill>
          <a:blip r:embed="rId2" cstate="print"/>
          <a:srcRect t="9051"/>
          <a:stretch>
            <a:fillRect/>
          </a:stretch>
        </p:blipFill>
        <p:spPr>
          <a:xfrm>
            <a:off x="65420" y="0"/>
            <a:ext cx="907858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Complete_neuron_cell_diagram_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33466"/>
            <a:ext cx="8846590" cy="6435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REFLEX - </a:t>
            </a:r>
            <a:r>
              <a:rPr lang="cs-CZ" sz="3600" dirty="0" smtClean="0">
                <a:solidFill>
                  <a:srgbClr val="FF0000"/>
                </a:solidFill>
              </a:rPr>
              <a:t>základní jednotka nervové činnosti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030019"/>
          </a:xfrm>
        </p:spPr>
        <p:txBody>
          <a:bodyPr/>
          <a:lstStyle/>
          <a:p>
            <a:r>
              <a:rPr lang="cs-CZ" sz="2800" dirty="0" smtClean="0"/>
              <a:t>Reflex – odpověď organismu na podnět (podráždění) z vnějšího nebo vnitřního prostředí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reflex.jpg"/>
          <p:cNvPicPr>
            <a:picLocks noChangeAspect="1"/>
          </p:cNvPicPr>
          <p:nvPr/>
        </p:nvPicPr>
        <p:blipFill>
          <a:blip r:embed="rId2" cstate="print"/>
          <a:srcRect t="2133"/>
          <a:stretch>
            <a:fillRect/>
          </a:stretch>
        </p:blipFill>
        <p:spPr>
          <a:xfrm>
            <a:off x="1323704" y="2060848"/>
            <a:ext cx="6128616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4644008" cy="36004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>
                <a:solidFill>
                  <a:srgbClr val="FF0000"/>
                </a:solidFill>
              </a:rPr>
              <a:t>Nervový systém člověka obsahuje desítky miliard neuronů. Jejich počet v průběhu života klesá.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5" name="Obrázek 4" descr="305521-top_foto1-ze5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05064"/>
            <a:ext cx="4680909" cy="2636912"/>
          </a:xfrm>
          <a:prstGeom prst="rect">
            <a:avLst/>
          </a:prstGeom>
        </p:spPr>
      </p:pic>
      <p:pic>
        <p:nvPicPr>
          <p:cNvPr id="8" name="Zástupný symbol pro obsah 7" descr="alkoho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51252"/>
            <a:ext cx="4572000" cy="3461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331</Words>
  <Application>Microsoft Office PowerPoint</Application>
  <PresentationFormat>Předvádění na obrazovce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NERVOVÁ SOUSTAVA</vt:lpstr>
      <vt:lpstr>NERVOVÁ SOUSTAVA</vt:lpstr>
      <vt:lpstr>V našem těle probíhá neustále mnoho různých činností, které musejí být řízeny. Řízení těla zajišťují dvě soustavy – nervová a hormonální.</vt:lpstr>
      <vt:lpstr>FUNKCE NERVOVÉ SOUSTAVY</vt:lpstr>
      <vt:lpstr>NERVOVÁ BUŇKA - NEURON</vt:lpstr>
      <vt:lpstr>Snímek 6</vt:lpstr>
      <vt:lpstr>Snímek 7</vt:lpstr>
      <vt:lpstr>REFLEX - základní jednotka nervové činnosti</vt:lpstr>
      <vt:lpstr>Nervový systém člověka obsahuje desítky miliard neuronů. Jejich počet v průběhu života klesá.</vt:lpstr>
      <vt:lpstr>STAVBA NERVOVÉ SOUSTAVY</vt:lpstr>
      <vt:lpstr>Snímek 11</vt:lpstr>
      <vt:lpstr>MOZEK</vt:lpstr>
      <vt:lpstr>MOZEK</vt:lpstr>
      <vt:lpstr>KONCOVÝ MOZEK - skládá se ze dvou mozkových polokoulí - hemisfér</vt:lpstr>
      <vt:lpstr>Snímek 15</vt:lpstr>
      <vt:lpstr>MÍCHA</vt:lpstr>
      <vt:lpstr>MÍCHA</vt:lpstr>
      <vt:lpstr>OBVODOVÁ NERVOVÁ SOUSTAVA</vt:lpstr>
      <vt:lpstr>Snímek 19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bacek</cp:lastModifiedBy>
  <cp:revision>44</cp:revision>
  <dcterms:created xsi:type="dcterms:W3CDTF">2014-03-30T08:53:14Z</dcterms:created>
  <dcterms:modified xsi:type="dcterms:W3CDTF">2014-03-30T20:10:42Z</dcterms:modified>
</cp:coreProperties>
</file>