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0" r:id="rId2"/>
    <p:sldId id="256" r:id="rId3"/>
    <p:sldId id="262" r:id="rId4"/>
    <p:sldId id="257" r:id="rId5"/>
    <p:sldId id="258" r:id="rId6"/>
    <p:sldId id="266" r:id="rId7"/>
    <p:sldId id="259" r:id="rId8"/>
    <p:sldId id="268" r:id="rId9"/>
    <p:sldId id="260" r:id="rId10"/>
    <p:sldId id="267" r:id="rId11"/>
    <p:sldId id="261" r:id="rId12"/>
    <p:sldId id="263" r:id="rId13"/>
    <p:sldId id="265" r:id="rId14"/>
    <p:sldId id="269" r:id="rId15"/>
    <p:sldId id="26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656F"/>
    <a:srgbClr val="4E5B6F"/>
    <a:srgbClr val="666699"/>
    <a:srgbClr val="6666FF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D7C69-33EB-42C4-B80F-1F5D6C399C19}" type="datetimeFigureOut">
              <a:rPr lang="cs-CZ" smtClean="0"/>
              <a:t>18. 8. 2013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74BD2-DCDD-4154-B04D-4CF9FBDA17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810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74BD2-DCDD-4154-B04D-4CF9FBDA17E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034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18. 8. 2013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18. 8. 2013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18. 8. 2013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18. 8. 2013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18. 8. 2013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18. 8. 2013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18. 8. 2013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18. 8. 2013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>
                <a:latin typeface="Arial Black" pitchFamily="34" charset="0"/>
              </a:rPr>
              <a:t>UCHO</a:t>
            </a:r>
            <a:endParaRPr lang="cs-CZ" sz="9600" dirty="0">
              <a:latin typeface="Arial Black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65" y="1052736"/>
            <a:ext cx="8523702" cy="2048660"/>
          </a:xfrm>
          <a:prstGeom prst="rect">
            <a:avLst/>
          </a:prstGeom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5072063" y="6072188"/>
            <a:ext cx="3357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800" b="1" dirty="0">
                <a:solidFill>
                  <a:srgbClr val="006699"/>
                </a:solidFill>
              </a:rPr>
              <a:t>Marcela Hanáková</a:t>
            </a:r>
          </a:p>
        </p:txBody>
      </p:sp>
    </p:spTree>
    <p:extLst>
      <p:ext uri="{BB962C8B-B14F-4D97-AF65-F5344CB8AC3E}">
        <p14:creationId xmlns:p14="http://schemas.microsoft.com/office/powerpoint/2010/main" val="186880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4E5B6F"/>
                </a:solidFill>
                <a:latin typeface="Arial Black" pitchFamily="34" charset="0"/>
              </a:rPr>
              <a:t>Vnitřní</a:t>
            </a:r>
            <a:r>
              <a:rPr lang="cs-CZ" dirty="0" smtClean="0">
                <a:latin typeface="Arial Black" pitchFamily="34" charset="0"/>
              </a:rPr>
              <a:t> ucho</a:t>
            </a:r>
            <a:endParaRPr lang="cs-CZ" dirty="0">
              <a:latin typeface="Arial Black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1816894"/>
            <a:ext cx="5715000" cy="4000500"/>
          </a:xfrm>
        </p:spPr>
      </p:pic>
      <p:cxnSp>
        <p:nvCxnSpPr>
          <p:cNvPr id="5" name="Přímá spojnice 4"/>
          <p:cNvCxnSpPr/>
          <p:nvPr/>
        </p:nvCxnSpPr>
        <p:spPr>
          <a:xfrm flipV="1">
            <a:off x="4499992" y="4077072"/>
            <a:ext cx="1592738" cy="2304256"/>
          </a:xfrm>
          <a:prstGeom prst="line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H="1">
            <a:off x="6092730" y="1628800"/>
            <a:ext cx="495495" cy="1872208"/>
          </a:xfrm>
          <a:prstGeom prst="line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aoblený obdélník 6"/>
          <p:cNvSpPr/>
          <p:nvPr/>
        </p:nvSpPr>
        <p:spPr>
          <a:xfrm>
            <a:off x="6092730" y="1268760"/>
            <a:ext cx="2655734" cy="864096"/>
          </a:xfrm>
          <a:prstGeom prst="roundRect">
            <a:avLst/>
          </a:prstGeom>
          <a:solidFill>
            <a:srgbClr val="4E65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  <a:latin typeface="Arial Narrow" pitchFamily="34" charset="0"/>
              </a:rPr>
              <a:t>sluchový nerv</a:t>
            </a:r>
            <a:endParaRPr lang="cs-CZ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922964" y="5949280"/>
            <a:ext cx="2655734" cy="864096"/>
          </a:xfrm>
          <a:prstGeom prst="roundRect">
            <a:avLst/>
          </a:prstGeom>
          <a:solidFill>
            <a:srgbClr val="4E65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  <a:latin typeface="Arial Narrow" pitchFamily="34" charset="0"/>
              </a:rPr>
              <a:t>sluchový nerv</a:t>
            </a:r>
            <a:endParaRPr lang="cs-CZ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362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 Black" pitchFamily="34" charset="0"/>
              </a:rPr>
              <a:t>Zpracování informací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</a:rPr>
              <a:t>Sluchový nerv vede vzruchy do sluchového centra ve spánkovém laloku koncového mozku</a:t>
            </a:r>
          </a:p>
          <a:p>
            <a:endParaRPr lang="cs-CZ" dirty="0">
              <a:latin typeface="Arial Narrow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823" y="2708920"/>
            <a:ext cx="5699760" cy="382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782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itchFamily="34" charset="0"/>
              </a:rPr>
              <a:t>Zánět středního ucha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silná bolest v uchu, horečka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častější u menších dětí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příčinou je infekce, která se do středního ucha dostane přes Eustachovu trubici např. při rýmě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léčba  propíchnutím bubínku, vysátím hlenu, antibiotika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965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itchFamily="34" charset="0"/>
              </a:rPr>
              <a:t>Rovnovážné ústrojí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</a:rPr>
              <a:t>tři polokruhovité kanálky a dvě komory – elipsovitý (vejčitý) a kulovitý váček</a:t>
            </a:r>
          </a:p>
          <a:p>
            <a:pPr>
              <a:buFont typeface="Wingdings" pitchFamily="2" charset="2"/>
              <a:buChar char="Ø"/>
            </a:pPr>
            <a:endParaRPr lang="cs-CZ" dirty="0">
              <a:latin typeface="Arial Narrow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960" y="2564904"/>
            <a:ext cx="5715000" cy="4000500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5139235" y="3861048"/>
            <a:ext cx="648072" cy="70410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246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492896"/>
            <a:ext cx="5472608" cy="3849658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476250"/>
            <a:ext cx="8496944" cy="5649913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>
                <a:latin typeface="Arial Narrow" pitchFamily="34" charset="0"/>
              </a:rPr>
              <a:t>polokruhovité kanálky </a:t>
            </a:r>
            <a:r>
              <a:rPr lang="cs-CZ" dirty="0" smtClean="0">
                <a:latin typeface="Arial Narrow" pitchFamily="34" charset="0"/>
              </a:rPr>
              <a:t>registrují  pohyb hlavy  </a:t>
            </a:r>
            <a:endParaRPr lang="cs-CZ" dirty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>
                <a:latin typeface="Arial Narrow" pitchFamily="34" charset="0"/>
              </a:rPr>
              <a:t>vejčitý a kulovitý váček slouží ke vnímání polohy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</a:rPr>
              <a:t>smyslové buňky dráždí krystalky pohybující se v rosolovité hmotě</a:t>
            </a:r>
            <a:endParaRPr lang="cs-CZ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628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 a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>
                <a:latin typeface="Arial Narrow" pitchFamily="34" charset="0"/>
              </a:rPr>
              <a:t>http://</a:t>
            </a:r>
            <a:r>
              <a:rPr lang="cs-CZ" dirty="0" smtClean="0">
                <a:latin typeface="Arial Narrow" pitchFamily="34" charset="0"/>
              </a:rPr>
              <a:t>img.mf.cz/308/755/1.jpg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latin typeface="Arial Narrow" pitchFamily="34" charset="0"/>
              </a:rPr>
              <a:t>http://</a:t>
            </a:r>
            <a:r>
              <a:rPr lang="cs-CZ" dirty="0" smtClean="0">
                <a:latin typeface="Arial Narrow" pitchFamily="34" charset="0"/>
              </a:rPr>
              <a:t>pfyziollfup.upol.cz/castwiki/wp-content/uploads/2012/11/Obr24.jpg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latin typeface="Arial Narrow" pitchFamily="34" charset="0"/>
              </a:rPr>
              <a:t>http://</a:t>
            </a:r>
            <a:r>
              <a:rPr lang="cs-CZ" dirty="0" smtClean="0">
                <a:latin typeface="Arial Narrow" pitchFamily="34" charset="0"/>
              </a:rPr>
              <a:t>imgs.idnes.cz/digital/A050808_KUZ_VNITRNI_UCHO_V.JPG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latin typeface="Arial Narrow" pitchFamily="34" charset="0"/>
              </a:rPr>
              <a:t>http://</a:t>
            </a:r>
            <a:r>
              <a:rPr lang="cs-CZ" dirty="0" smtClean="0">
                <a:latin typeface="Arial Narrow" pitchFamily="34" charset="0"/>
              </a:rPr>
              <a:t>upload.wikimedia.org/wikipedia/commons/thumb/b/b8/Ear.jpg/220px-Ear.jpg</a:t>
            </a:r>
          </a:p>
          <a:p>
            <a:pPr>
              <a:buFont typeface="Wingdings" pitchFamily="2" charset="2"/>
              <a:buChar char="Ø"/>
            </a:pPr>
            <a:endParaRPr lang="cs-CZ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</a:rPr>
              <a:t>Weston</a:t>
            </a:r>
            <a:r>
              <a:rPr lang="cs-CZ" dirty="0">
                <a:latin typeface="Arial Narrow" pitchFamily="34" charset="0"/>
              </a:rPr>
              <a:t>, T. </a:t>
            </a:r>
            <a:r>
              <a:rPr lang="cs-CZ" i="1" dirty="0">
                <a:latin typeface="Arial Narrow" pitchFamily="34" charset="0"/>
              </a:rPr>
              <a:t>Atlas lidského těla</a:t>
            </a:r>
            <a:r>
              <a:rPr lang="cs-CZ" dirty="0">
                <a:latin typeface="Arial Narrow" pitchFamily="34" charset="0"/>
              </a:rPr>
              <a:t>; Fortuna </a:t>
            </a:r>
            <a:r>
              <a:rPr lang="cs-CZ" dirty="0" err="1">
                <a:latin typeface="Arial Narrow" pitchFamily="34" charset="0"/>
              </a:rPr>
              <a:t>Print</a:t>
            </a:r>
            <a:r>
              <a:rPr lang="cs-CZ" dirty="0">
                <a:latin typeface="Arial Narrow" pitchFamily="34" charset="0"/>
              </a:rPr>
              <a:t>: Praha, 1993. </a:t>
            </a:r>
            <a:endParaRPr lang="cs-CZ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2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944" cy="1143000"/>
          </a:xfrm>
        </p:spPr>
        <p:txBody>
          <a:bodyPr/>
          <a:lstStyle/>
          <a:p>
            <a:r>
              <a:rPr lang="cs-CZ" dirty="0" smtClean="0">
                <a:latin typeface="Arial Black" pitchFamily="34" charset="0"/>
              </a:rPr>
              <a:t>UCHO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</a:rPr>
              <a:t>Smyslový orgán sluchu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</a:rPr>
              <a:t>Orgán rovnováhy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</a:rPr>
              <a:t>Párový orgán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</a:rPr>
              <a:t>Menší část okem viditelná,</a:t>
            </a:r>
          </a:p>
          <a:p>
            <a:pPr marL="0" indent="0">
              <a:buNone/>
            </a:pPr>
            <a:r>
              <a:rPr lang="cs-CZ" dirty="0">
                <a:latin typeface="Arial Narrow" pitchFamily="34" charset="0"/>
              </a:rPr>
              <a:t> </a:t>
            </a:r>
            <a:r>
              <a:rPr lang="cs-CZ" dirty="0" smtClean="0">
                <a:latin typeface="Arial Narrow" pitchFamily="34" charset="0"/>
              </a:rPr>
              <a:t>   velká část uvnitř hlavy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</a:rPr>
              <a:t>Oproti živočichům je sluch lidí</a:t>
            </a:r>
          </a:p>
          <a:p>
            <a:pPr marL="0" indent="0">
              <a:buNone/>
            </a:pPr>
            <a:r>
              <a:rPr lang="cs-CZ" dirty="0">
                <a:latin typeface="Arial Narrow" pitchFamily="34" charset="0"/>
              </a:rPr>
              <a:t> </a:t>
            </a:r>
            <a:r>
              <a:rPr lang="cs-CZ" dirty="0" smtClean="0">
                <a:latin typeface="Arial Narrow" pitchFamily="34" charset="0"/>
              </a:rPr>
              <a:t>   méně vyvinutý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888" y="1468582"/>
            <a:ext cx="2857256" cy="448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258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itchFamily="34" charset="0"/>
              </a:rPr>
              <a:t>Co  to slyšíme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</a:rPr>
              <a:t>Zvukové vlny vznikají vibracemi vzduchu</a:t>
            </a:r>
          </a:p>
          <a:p>
            <a:pPr>
              <a:buFont typeface="Wingdings" pitchFamily="2" charset="2"/>
              <a:buChar char="Ø"/>
            </a:pPr>
            <a:endParaRPr lang="cs-CZ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</a:rPr>
              <a:t>Měření hlasitosti v decibelech, měření frekvence zvuku v hertzích (Hz)</a:t>
            </a:r>
          </a:p>
          <a:p>
            <a:pPr>
              <a:buFont typeface="Wingdings" pitchFamily="2" charset="2"/>
              <a:buChar char="Ø"/>
            </a:pPr>
            <a:endParaRPr lang="cs-CZ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</a:rPr>
              <a:t>Rozsah slyšení 20 až 20 000Hz, nejcitlivěji vnímáme rozsah 500-4 000 Hz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</a:rPr>
              <a:t>Ve stáří horší vnímání vyšších frekvencí</a:t>
            </a:r>
            <a:endParaRPr lang="cs-CZ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25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577752"/>
            <a:ext cx="7052291" cy="493660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 Black" pitchFamily="34" charset="0"/>
              </a:rPr>
              <a:t>Základní stavba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latin typeface="Arial Narrow" pitchFamily="34" charset="0"/>
              </a:rPr>
              <a:t>vnější ucho             střední ucho       vnitřní ucho</a:t>
            </a:r>
          </a:p>
          <a:p>
            <a:endParaRPr lang="cs-CZ" dirty="0">
              <a:latin typeface="Arial Narrow" pitchFamily="34" charset="0"/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3670141" y="2209850"/>
            <a:ext cx="1944216" cy="367240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868144" y="1844824"/>
            <a:ext cx="0" cy="24482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5868144" y="4293096"/>
            <a:ext cx="1296144" cy="122413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029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itchFamily="34" charset="0"/>
              </a:rPr>
              <a:t>Vnější ucho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</a:rPr>
              <a:t>Viditelné části </a:t>
            </a:r>
          </a:p>
          <a:p>
            <a:pPr marL="0" indent="0">
              <a:buNone/>
            </a:pPr>
            <a:r>
              <a:rPr lang="cs-CZ" dirty="0" smtClean="0">
                <a:latin typeface="Arial Narrow" pitchFamily="34" charset="0"/>
              </a:rPr>
              <a:t>           Boltec – masitá část</a:t>
            </a:r>
          </a:p>
          <a:p>
            <a:pPr marL="0" indent="0">
              <a:buNone/>
            </a:pPr>
            <a:r>
              <a:rPr lang="cs-CZ" dirty="0" smtClean="0">
                <a:latin typeface="Arial Narrow" pitchFamily="34" charset="0"/>
              </a:rPr>
              <a:t>           Zvukovod – kostěný kanálek, vylučování </a:t>
            </a:r>
          </a:p>
          <a:p>
            <a:pPr marL="0" indent="0">
              <a:buNone/>
            </a:pPr>
            <a:r>
              <a:rPr lang="cs-CZ" dirty="0">
                <a:latin typeface="Arial Narrow" pitchFamily="34" charset="0"/>
              </a:rPr>
              <a:t> </a:t>
            </a:r>
            <a:r>
              <a:rPr lang="cs-CZ" dirty="0" smtClean="0">
                <a:latin typeface="Arial Narrow" pitchFamily="34" charset="0"/>
              </a:rPr>
              <a:t>                                ochranného ušního mazu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</a:rPr>
              <a:t>Zachytává jako radar zvuk </a:t>
            </a:r>
            <a:r>
              <a:rPr lang="cs-CZ" dirty="0" smtClean="0">
                <a:latin typeface="Arial Narrow" pitchFamily="34" charset="0"/>
                <a:sym typeface="Wingdings" pitchFamily="2" charset="2"/>
              </a:rPr>
              <a:t> funguje jako přijímač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  <a:sym typeface="Wingdings" pitchFamily="2" charset="2"/>
              </a:rPr>
              <a:t>Slyšet můžeme i bez boltců</a:t>
            </a:r>
            <a:endParaRPr lang="cs-CZ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101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itchFamily="34" charset="0"/>
              </a:rPr>
              <a:t>Vnější ucho</a:t>
            </a:r>
            <a:endParaRPr lang="cs-CZ" dirty="0">
              <a:latin typeface="Arial Black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1816894"/>
            <a:ext cx="5715000" cy="4000500"/>
          </a:xfrm>
        </p:spPr>
      </p:pic>
      <p:cxnSp>
        <p:nvCxnSpPr>
          <p:cNvPr id="6" name="Přímá spojnice 5"/>
          <p:cNvCxnSpPr/>
          <p:nvPr/>
        </p:nvCxnSpPr>
        <p:spPr>
          <a:xfrm flipH="1" flipV="1">
            <a:off x="2987824" y="4797152"/>
            <a:ext cx="1512168" cy="1224136"/>
          </a:xfrm>
          <a:prstGeom prst="line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1475656" y="2060848"/>
            <a:ext cx="2520280" cy="2016224"/>
          </a:xfrm>
          <a:prstGeom prst="line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aoblený obdélník 6"/>
          <p:cNvSpPr/>
          <p:nvPr/>
        </p:nvSpPr>
        <p:spPr>
          <a:xfrm>
            <a:off x="147789" y="1268760"/>
            <a:ext cx="2655734" cy="864096"/>
          </a:xfrm>
          <a:prstGeom prst="roundRect">
            <a:avLst/>
          </a:prstGeom>
          <a:solidFill>
            <a:srgbClr val="4E65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  <a:latin typeface="Arial Narrow" pitchFamily="34" charset="0"/>
              </a:rPr>
              <a:t>zvukovod</a:t>
            </a:r>
            <a:endParaRPr lang="cs-CZ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030595" y="5821348"/>
            <a:ext cx="2655734" cy="864096"/>
          </a:xfrm>
          <a:prstGeom prst="roundRect">
            <a:avLst/>
          </a:prstGeom>
          <a:solidFill>
            <a:srgbClr val="4E65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  <a:latin typeface="Arial Narrow" pitchFamily="34" charset="0"/>
              </a:rPr>
              <a:t>boltec</a:t>
            </a:r>
            <a:endParaRPr lang="cs-CZ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548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 Black" pitchFamily="34" charset="0"/>
              </a:rPr>
              <a:t>Střední ucho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</a:rPr>
              <a:t>Ušní bubínek a ušní kůstky (kladívko, kovadlinka a třmínek)</a:t>
            </a:r>
          </a:p>
          <a:p>
            <a:pPr>
              <a:buFont typeface="Wingdings" pitchFamily="2" charset="2"/>
              <a:buChar char="Ø"/>
            </a:pPr>
            <a:endParaRPr lang="cs-CZ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</a:rPr>
              <a:t>Zesiluje zvuk pomocí převodového uspořádání kostiček </a:t>
            </a:r>
            <a:r>
              <a:rPr lang="cs-CZ" dirty="0" smtClean="0">
                <a:latin typeface="Arial Narrow" pitchFamily="34" charset="0"/>
                <a:sym typeface="Wingdings" pitchFamily="2" charset="2"/>
              </a:rPr>
              <a:t> funguje jako zesilovač</a:t>
            </a:r>
          </a:p>
          <a:p>
            <a:pPr>
              <a:buFont typeface="Wingdings" pitchFamily="2" charset="2"/>
              <a:buChar char="Ø"/>
            </a:pPr>
            <a:endParaRPr lang="cs-CZ" dirty="0" smtClean="0">
              <a:latin typeface="Arial Narrow" pitchFamily="34" charset="0"/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  <a:sym typeface="Wingdings" pitchFamily="2" charset="2"/>
              </a:rPr>
              <a:t>Sem vede z hrdla Eustachova trubice – vyrovnává tlaky na obou stranách bubínku</a:t>
            </a:r>
            <a:endParaRPr lang="cs-CZ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0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itchFamily="34" charset="0"/>
              </a:rPr>
              <a:t>Střední ucho</a:t>
            </a:r>
            <a:endParaRPr lang="cs-CZ" dirty="0">
              <a:latin typeface="Arial Black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1816894"/>
            <a:ext cx="5715000" cy="4000500"/>
          </a:xfrm>
        </p:spPr>
      </p:pic>
      <p:cxnSp>
        <p:nvCxnSpPr>
          <p:cNvPr id="5" name="Přímá spojnice 4"/>
          <p:cNvCxnSpPr/>
          <p:nvPr/>
        </p:nvCxnSpPr>
        <p:spPr>
          <a:xfrm flipH="1">
            <a:off x="5086641" y="666800"/>
            <a:ext cx="1440160" cy="2952328"/>
          </a:xfrm>
          <a:prstGeom prst="line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V="1">
            <a:off x="1187624" y="3933056"/>
            <a:ext cx="3672408" cy="1440160"/>
          </a:xfrm>
          <a:prstGeom prst="line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 flipV="1">
            <a:off x="5796136" y="4437112"/>
            <a:ext cx="936104" cy="1872208"/>
          </a:xfrm>
          <a:prstGeom prst="line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aoblený obdélník 6"/>
          <p:cNvSpPr/>
          <p:nvPr/>
        </p:nvSpPr>
        <p:spPr>
          <a:xfrm>
            <a:off x="5652120" y="116632"/>
            <a:ext cx="2655734" cy="864096"/>
          </a:xfrm>
          <a:prstGeom prst="roundRect">
            <a:avLst/>
          </a:prstGeom>
          <a:solidFill>
            <a:srgbClr val="4E65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  <a:latin typeface="Arial Narrow" pitchFamily="34" charset="0"/>
              </a:rPr>
              <a:t>sluch. kůstky</a:t>
            </a:r>
            <a:endParaRPr lang="cs-CZ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777979" y="5877272"/>
            <a:ext cx="2655734" cy="864096"/>
          </a:xfrm>
          <a:prstGeom prst="roundRect">
            <a:avLst/>
          </a:prstGeom>
          <a:solidFill>
            <a:srgbClr val="4E65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  <a:latin typeface="Arial Narrow" pitchFamily="34" charset="0"/>
              </a:rPr>
              <a:t>Eustachova trubice</a:t>
            </a:r>
            <a:endParaRPr lang="cs-CZ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79512" y="5318966"/>
            <a:ext cx="2655734" cy="864096"/>
          </a:xfrm>
          <a:prstGeom prst="roundRect">
            <a:avLst/>
          </a:prstGeom>
          <a:solidFill>
            <a:srgbClr val="4E65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  <a:latin typeface="Arial Narrow" pitchFamily="34" charset="0"/>
              </a:rPr>
              <a:t>bubínek</a:t>
            </a:r>
            <a:endParaRPr lang="cs-CZ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94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itchFamily="34" charset="0"/>
              </a:rPr>
              <a:t>Vnitřní ucho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>
                <a:latin typeface="Arial Narrow" pitchFamily="34" charset="0"/>
              </a:rPr>
              <a:t>s</a:t>
            </a:r>
            <a:r>
              <a:rPr lang="cs-CZ" dirty="0" smtClean="0">
                <a:latin typeface="Arial Narrow" pitchFamily="34" charset="0"/>
              </a:rPr>
              <a:t>ložitý  mechanismus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</a:rPr>
              <a:t>proměňuje zvukové vlny na elektrické vzruchy</a:t>
            </a:r>
          </a:p>
          <a:p>
            <a:pPr marL="0" indent="0">
              <a:buNone/>
            </a:pPr>
            <a:r>
              <a:rPr lang="cs-CZ" dirty="0" smtClean="0">
                <a:latin typeface="Arial Narrow" pitchFamily="34" charset="0"/>
                <a:sym typeface="Wingdings" pitchFamily="2" charset="2"/>
              </a:rPr>
              <a:t>funkce vysílače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  <a:sym typeface="Wingdings" pitchFamily="2" charset="2"/>
              </a:rPr>
              <a:t>kostěný hlemýžď, uvnitř tekutina a blanitý hlemýžď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  <a:sym typeface="Wingdings" pitchFamily="2" charset="2"/>
              </a:rPr>
              <a:t>uvnitř blanitého hlemýždě tisíce sluch. buněk s vlásky, jejich vlákna se sbíhají  ke sluchovému nervu</a:t>
            </a:r>
          </a:p>
          <a:p>
            <a:pPr>
              <a:buFont typeface="Wingdings"/>
              <a:buChar char="à"/>
            </a:pPr>
            <a:endParaRPr lang="cs-CZ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879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127</TotalTime>
  <Words>325</Words>
  <Application>Microsoft Office PowerPoint</Application>
  <PresentationFormat>Předvádění na obrazovce (4:3)</PresentationFormat>
  <Paragraphs>72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Cesta</vt:lpstr>
      <vt:lpstr>UCHO</vt:lpstr>
      <vt:lpstr>UCHO</vt:lpstr>
      <vt:lpstr>Co  to slyšíme</vt:lpstr>
      <vt:lpstr>Základní stavba</vt:lpstr>
      <vt:lpstr>Vnější ucho</vt:lpstr>
      <vt:lpstr>Vnější ucho</vt:lpstr>
      <vt:lpstr>Střední ucho</vt:lpstr>
      <vt:lpstr>Střední ucho</vt:lpstr>
      <vt:lpstr>Vnitřní ucho</vt:lpstr>
      <vt:lpstr>Vnitřní ucho</vt:lpstr>
      <vt:lpstr>Zpracování informací</vt:lpstr>
      <vt:lpstr>Zánět středního ucha</vt:lpstr>
      <vt:lpstr>Rovnovážné ústrojí</vt:lpstr>
      <vt:lpstr>Prezentace aplikace PowerPoint</vt:lpstr>
      <vt:lpstr>Zdroje obrázků a informací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uši</dc:title>
  <dc:creator>Já</dc:creator>
  <cp:lastModifiedBy>Já</cp:lastModifiedBy>
  <cp:revision>15</cp:revision>
  <dcterms:created xsi:type="dcterms:W3CDTF">2013-08-02T16:01:24Z</dcterms:created>
  <dcterms:modified xsi:type="dcterms:W3CDTF">2013-08-18T15:35:57Z</dcterms:modified>
</cp:coreProperties>
</file>