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9" r:id="rId3"/>
    <p:sldId id="256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58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DCD0-BDEE-42C3-A02C-47A2DAB0F8C2}" type="datetimeFigureOut">
              <a:rPr lang="cs-CZ" smtClean="0"/>
              <a:pPr/>
              <a:t>5.1.2014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A582-FB43-401E-91D6-B73ACAC432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DCD0-BDEE-42C3-A02C-47A2DAB0F8C2}" type="datetimeFigureOut">
              <a:rPr lang="cs-CZ" smtClean="0"/>
              <a:pPr/>
              <a:t>5.1.2014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A582-FB43-401E-91D6-B73ACAC432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DCD0-BDEE-42C3-A02C-47A2DAB0F8C2}" type="datetimeFigureOut">
              <a:rPr lang="cs-CZ" smtClean="0"/>
              <a:pPr/>
              <a:t>5.1.2014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A582-FB43-401E-91D6-B73ACAC432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DCD0-BDEE-42C3-A02C-47A2DAB0F8C2}" type="datetimeFigureOut">
              <a:rPr lang="cs-CZ" smtClean="0"/>
              <a:pPr/>
              <a:t>5.1.2014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A582-FB43-401E-91D6-B73ACAC432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DCD0-BDEE-42C3-A02C-47A2DAB0F8C2}" type="datetimeFigureOut">
              <a:rPr lang="cs-CZ" smtClean="0"/>
              <a:pPr/>
              <a:t>5.1.2014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A582-FB43-401E-91D6-B73ACAC432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DCD0-BDEE-42C3-A02C-47A2DAB0F8C2}" type="datetimeFigureOut">
              <a:rPr lang="cs-CZ" smtClean="0"/>
              <a:pPr/>
              <a:t>5.1.2014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A582-FB43-401E-91D6-B73ACAC432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DCD0-BDEE-42C3-A02C-47A2DAB0F8C2}" type="datetimeFigureOut">
              <a:rPr lang="cs-CZ" smtClean="0"/>
              <a:pPr/>
              <a:t>5.1.2014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A582-FB43-401E-91D6-B73ACAC432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DCD0-BDEE-42C3-A02C-47A2DAB0F8C2}" type="datetimeFigureOut">
              <a:rPr lang="cs-CZ" smtClean="0"/>
              <a:pPr/>
              <a:t>5.1.2014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A582-FB43-401E-91D6-B73ACAC432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DCD0-BDEE-42C3-A02C-47A2DAB0F8C2}" type="datetimeFigureOut">
              <a:rPr lang="cs-CZ" smtClean="0"/>
              <a:pPr/>
              <a:t>5.1.2014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A582-FB43-401E-91D6-B73ACAC432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DCD0-BDEE-42C3-A02C-47A2DAB0F8C2}" type="datetimeFigureOut">
              <a:rPr lang="cs-CZ" smtClean="0"/>
              <a:pPr/>
              <a:t>5.1.2014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A582-FB43-401E-91D6-B73ACAC432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DCD0-BDEE-42C3-A02C-47A2DAB0F8C2}" type="datetimeFigureOut">
              <a:rPr lang="cs-CZ" smtClean="0"/>
              <a:pPr/>
              <a:t>5.1.2014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A582-FB43-401E-91D6-B73ACAC432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3DCD0-BDEE-42C3-A02C-47A2DAB0F8C2}" type="datetimeFigureOut">
              <a:rPr lang="cs-CZ" smtClean="0"/>
              <a:pPr/>
              <a:t>5.1.2014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FA582-FB43-401E-91D6-B73ACAC432A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alenus.cz/clanky/zdravi/srdce-infarkt-priciny" TargetMode="External"/><Relationship Id="rId3" Type="http://schemas.openxmlformats.org/officeDocument/2006/relationships/hyperlink" Target="http://lidsketelo.webnode.cz/obehova-soustava/" TargetMode="External"/><Relationship Id="rId7" Type="http://schemas.openxmlformats.org/officeDocument/2006/relationships/hyperlink" Target="http://www.tymprozdravi.cz/Public/Edukacni-materialy/Anatomie-srdce.aspx?idpage=5318" TargetMode="External"/><Relationship Id="rId2" Type="http://schemas.openxmlformats.org/officeDocument/2006/relationships/hyperlink" Target="http://www.kst.cz/web/?page_id=210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rdce" TargetMode="External"/><Relationship Id="rId5" Type="http://schemas.openxmlformats.org/officeDocument/2006/relationships/hyperlink" Target="http://rostislav2.blogspot.cz/p/srdce.html" TargetMode="External"/><Relationship Id="rId4" Type="http://schemas.openxmlformats.org/officeDocument/2006/relationships/hyperlink" Target="http://82.114.195.35:90/Vyuka/Ka%C4%8D%C3%ADrkov%C3%A1%20Jarmila/Materi%C3%A1ly%20k%20v%C3%BDuce/3.ro%C4%8Dn%C3%ADk/05%20c%C3%A9vn%C3%AD%20soustav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628799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SRDCE A KREVNÍ OBĚH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logo_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25377" y="5333632"/>
            <a:ext cx="6318623" cy="1524368"/>
          </a:xfrm>
          <a:prstGeom prst="rect">
            <a:avLst/>
          </a:prstGeom>
        </p:spPr>
      </p:pic>
      <p:pic>
        <p:nvPicPr>
          <p:cNvPr id="6" name="Obrázek 5" descr="otvírání srd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484784"/>
            <a:ext cx="3672408" cy="3289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eart_diasto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76672"/>
            <a:ext cx="3348372" cy="4320480"/>
          </a:xfrm>
          <a:prstGeom prst="rect">
            <a:avLst/>
          </a:prstGeom>
        </p:spPr>
      </p:pic>
      <p:pic>
        <p:nvPicPr>
          <p:cNvPr id="3" name="Obrázek 2" descr="Heart_systo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04664"/>
            <a:ext cx="3348372" cy="432048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475656" y="5733256"/>
            <a:ext cx="1490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diastola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300192" y="5805264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systola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rdce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3825" y="548680"/>
            <a:ext cx="6938575" cy="598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SMĚR TOKU KRVE V SRDCI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 descr="srdce3_4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283200"/>
            <a:ext cx="4242768" cy="5574800"/>
          </a:xfrm>
        </p:spPr>
      </p:pic>
      <p:pic>
        <p:nvPicPr>
          <p:cNvPr id="5" name="Obrázek 4" descr="srdce2_4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484784"/>
            <a:ext cx="3681330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FF0000"/>
                </a:solidFill>
              </a:rPr>
              <a:t>KREVNÍ OBĚH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4" name="Zástupný symbol pro obsah 13" descr="krevní obě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32473" y="188640"/>
            <a:ext cx="4915991" cy="6669360"/>
          </a:xfrm>
        </p:spPr>
      </p:pic>
      <p:cxnSp>
        <p:nvCxnSpPr>
          <p:cNvPr id="5" name="Přímá spojovací šipka 4"/>
          <p:cNvCxnSpPr/>
          <p:nvPr/>
        </p:nvCxnSpPr>
        <p:spPr>
          <a:xfrm>
            <a:off x="2123728" y="1196752"/>
            <a:ext cx="72008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šipka 6"/>
          <p:cNvCxnSpPr/>
          <p:nvPr/>
        </p:nvCxnSpPr>
        <p:spPr>
          <a:xfrm flipH="1">
            <a:off x="1331640" y="1196752"/>
            <a:ext cx="79208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251520" y="162880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</a:t>
            </a:r>
            <a:r>
              <a:rPr lang="cs-CZ" sz="2400" dirty="0" smtClean="0"/>
              <a:t>alý - </a:t>
            </a:r>
            <a:r>
              <a:rPr lang="cs-CZ" sz="2400" dirty="0" smtClean="0">
                <a:solidFill>
                  <a:srgbClr val="00B050"/>
                </a:solidFill>
              </a:rPr>
              <a:t>plicní</a:t>
            </a:r>
            <a:endParaRPr lang="cs-CZ" sz="2400" dirty="0">
              <a:solidFill>
                <a:srgbClr val="00B05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267744" y="162880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</a:t>
            </a:r>
            <a:r>
              <a:rPr lang="cs-CZ" sz="2400" dirty="0" smtClean="0"/>
              <a:t>elký - </a:t>
            </a:r>
            <a:r>
              <a:rPr lang="cs-CZ" sz="2400" dirty="0" smtClean="0">
                <a:solidFill>
                  <a:srgbClr val="00B050"/>
                </a:solidFill>
              </a:rPr>
              <a:t>tělní</a:t>
            </a:r>
            <a:endParaRPr lang="cs-CZ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krevní oběh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0"/>
            <a:ext cx="659070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3816424" cy="1143000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rgbClr val="FF0000"/>
                </a:solidFill>
              </a:rPr>
              <a:t>VÝŽIVA SRDCE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 descr="srdce4_4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189569"/>
            <a:ext cx="5013858" cy="6668431"/>
          </a:xfrm>
        </p:spPr>
      </p:pic>
      <p:pic>
        <p:nvPicPr>
          <p:cNvPr id="5" name="Obrázek 4" descr="infarkt a jeho priciny 02-0008.jpg"/>
          <p:cNvPicPr>
            <a:picLocks noChangeAspect="1"/>
          </p:cNvPicPr>
          <p:nvPr/>
        </p:nvPicPr>
        <p:blipFill>
          <a:blip r:embed="rId3" cstate="print"/>
          <a:srcRect b="5556"/>
          <a:stretch>
            <a:fillRect/>
          </a:stretch>
        </p:blipFill>
        <p:spPr>
          <a:xfrm>
            <a:off x="179512" y="1412776"/>
            <a:ext cx="3637872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solidFill>
                  <a:srgbClr val="FF0000"/>
                </a:solidFill>
              </a:rPr>
              <a:t>ONEMOCNĚNÍ SRDCE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dirty="0" smtClean="0"/>
              <a:t> </a:t>
            </a:r>
            <a:r>
              <a:rPr lang="cs-CZ" sz="2400" dirty="0" smtClean="0"/>
              <a:t>infarkt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err="1" smtClean="0"/>
              <a:t>angina</a:t>
            </a:r>
            <a:r>
              <a:rPr lang="cs-CZ" sz="2400" dirty="0" smtClean="0"/>
              <a:t> </a:t>
            </a:r>
            <a:r>
              <a:rPr lang="cs-CZ" sz="2400" dirty="0" err="1" smtClean="0"/>
              <a:t>pectoris</a:t>
            </a:r>
            <a:endParaRPr lang="cs-CZ" sz="2400" dirty="0" smtClean="0"/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 </a:t>
            </a:r>
            <a:r>
              <a:rPr lang="cs-CZ" sz="2400" dirty="0" smtClean="0"/>
              <a:t>srdeční arytmie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n</a:t>
            </a:r>
            <a:r>
              <a:rPr lang="cs-CZ" sz="2400" dirty="0" smtClean="0"/>
              <a:t>edomykavost chlopní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 vrozené srdeční vady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3600" dirty="0" smtClean="0">
                <a:solidFill>
                  <a:srgbClr val="00B050"/>
                </a:solidFill>
              </a:rPr>
              <a:t>Co srdci škodí?</a:t>
            </a:r>
          </a:p>
          <a:p>
            <a:pPr>
              <a:buNone/>
            </a:pPr>
            <a:r>
              <a:rPr lang="cs-CZ" sz="3600" dirty="0" smtClean="0">
                <a:solidFill>
                  <a:srgbClr val="00B050"/>
                </a:solidFill>
              </a:rPr>
              <a:t>Co srdci prospívá?</a:t>
            </a:r>
          </a:p>
        </p:txBody>
      </p:sp>
      <p:pic>
        <p:nvPicPr>
          <p:cNvPr id="4" name="Obrázek 3" descr="285753-original1-luw3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3717032"/>
            <a:ext cx="4956043" cy="2787774"/>
          </a:xfrm>
          <a:prstGeom prst="rect">
            <a:avLst/>
          </a:prstGeom>
        </p:spPr>
      </p:pic>
      <p:pic>
        <p:nvPicPr>
          <p:cNvPr id="5" name="Obrázek 4" descr="PKA211c51_799205_96399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04664"/>
            <a:ext cx="3124200" cy="234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solidFill>
                  <a:srgbClr val="00B050"/>
                </a:solidFill>
              </a:rPr>
              <a:t>OPAKOVÁNÍ</a:t>
            </a:r>
            <a:endParaRPr lang="cs-CZ" dirty="0">
              <a:solidFill>
                <a:srgbClr val="00B050"/>
              </a:solidFill>
            </a:endParaRPr>
          </a:p>
        </p:txBody>
      </p:sp>
      <p:pic>
        <p:nvPicPr>
          <p:cNvPr id="4" name="Zástupný symbol pro obsah 3" descr="srdce_4 s teste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9727" y="1052736"/>
            <a:ext cx="4691712" cy="4968552"/>
          </a:xfrm>
        </p:spPr>
      </p:pic>
      <p:sp>
        <p:nvSpPr>
          <p:cNvPr id="5" name="TextovéPole 4"/>
          <p:cNvSpPr txBox="1"/>
          <p:nvPr/>
        </p:nvSpPr>
        <p:spPr>
          <a:xfrm>
            <a:off x="5543600" y="476672"/>
            <a:ext cx="3600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1   aorta</a:t>
            </a:r>
          </a:p>
          <a:p>
            <a:r>
              <a:rPr lang="cs-CZ" sz="2000" dirty="0" smtClean="0"/>
              <a:t>2   horní dutá žíla</a:t>
            </a:r>
          </a:p>
          <a:p>
            <a:r>
              <a:rPr lang="cs-CZ" sz="2000" dirty="0" smtClean="0"/>
              <a:t>3   </a:t>
            </a:r>
            <a:r>
              <a:rPr lang="cs-CZ" sz="2000" dirty="0" smtClean="0"/>
              <a:t>p</a:t>
            </a:r>
            <a:r>
              <a:rPr lang="cs-CZ" sz="2000" dirty="0" smtClean="0"/>
              <a:t>oloměsíčité chlopně</a:t>
            </a:r>
          </a:p>
          <a:p>
            <a:r>
              <a:rPr lang="cs-CZ" sz="2000" dirty="0" smtClean="0"/>
              <a:t>4   </a:t>
            </a:r>
            <a:r>
              <a:rPr lang="cs-CZ" sz="2000" dirty="0" smtClean="0"/>
              <a:t>p</a:t>
            </a:r>
            <a:r>
              <a:rPr lang="cs-CZ" sz="2000" dirty="0" smtClean="0"/>
              <a:t>ravá síň</a:t>
            </a:r>
          </a:p>
          <a:p>
            <a:r>
              <a:rPr lang="cs-CZ" sz="2000" dirty="0" smtClean="0"/>
              <a:t>5   </a:t>
            </a:r>
            <a:r>
              <a:rPr lang="cs-CZ" sz="2000" dirty="0" smtClean="0"/>
              <a:t>t</a:t>
            </a:r>
            <a:r>
              <a:rPr lang="cs-CZ" sz="2000" dirty="0" smtClean="0"/>
              <a:t>rojcípé chlopně</a:t>
            </a:r>
          </a:p>
          <a:p>
            <a:r>
              <a:rPr lang="cs-CZ" sz="2000" dirty="0" smtClean="0"/>
              <a:t>6   </a:t>
            </a:r>
            <a:r>
              <a:rPr lang="cs-CZ" sz="2000" dirty="0" smtClean="0"/>
              <a:t>p</a:t>
            </a:r>
            <a:r>
              <a:rPr lang="cs-CZ" sz="2000" dirty="0" smtClean="0"/>
              <a:t>ravá komora</a:t>
            </a:r>
          </a:p>
          <a:p>
            <a:r>
              <a:rPr lang="cs-CZ" sz="2000" dirty="0" smtClean="0"/>
              <a:t>7   dolní dutá žíla</a:t>
            </a:r>
          </a:p>
          <a:p>
            <a:r>
              <a:rPr lang="cs-CZ" sz="2000" dirty="0" smtClean="0"/>
              <a:t>8   </a:t>
            </a:r>
            <a:r>
              <a:rPr lang="cs-CZ" sz="2000" dirty="0" smtClean="0"/>
              <a:t>p</a:t>
            </a:r>
            <a:r>
              <a:rPr lang="cs-CZ" sz="2000" dirty="0" smtClean="0"/>
              <a:t>licní tepna</a:t>
            </a:r>
          </a:p>
          <a:p>
            <a:r>
              <a:rPr lang="cs-CZ" sz="2000" dirty="0" smtClean="0"/>
              <a:t>9   </a:t>
            </a:r>
            <a:r>
              <a:rPr lang="cs-CZ" sz="2000" dirty="0" smtClean="0"/>
              <a:t>p</a:t>
            </a:r>
            <a:r>
              <a:rPr lang="cs-CZ" sz="2000" dirty="0" smtClean="0"/>
              <a:t>licní žíly</a:t>
            </a:r>
          </a:p>
          <a:p>
            <a:r>
              <a:rPr lang="cs-CZ" sz="2000" dirty="0" smtClean="0"/>
              <a:t>10  </a:t>
            </a:r>
            <a:r>
              <a:rPr lang="cs-CZ" sz="2000" dirty="0" smtClean="0"/>
              <a:t>l</a:t>
            </a:r>
            <a:r>
              <a:rPr lang="cs-CZ" sz="2000" dirty="0" smtClean="0"/>
              <a:t>evá síň</a:t>
            </a:r>
          </a:p>
          <a:p>
            <a:r>
              <a:rPr lang="cs-CZ" sz="2000" dirty="0" smtClean="0"/>
              <a:t>11  </a:t>
            </a:r>
            <a:r>
              <a:rPr lang="cs-CZ" sz="2000" dirty="0" smtClean="0"/>
              <a:t>d</a:t>
            </a:r>
            <a:r>
              <a:rPr lang="cs-CZ" sz="2000" dirty="0" smtClean="0"/>
              <a:t>vojcípé chlopně</a:t>
            </a:r>
          </a:p>
          <a:p>
            <a:r>
              <a:rPr lang="cs-CZ" sz="2000" dirty="0" smtClean="0"/>
              <a:t>12  </a:t>
            </a:r>
            <a:r>
              <a:rPr lang="cs-CZ" sz="2000" dirty="0" smtClean="0"/>
              <a:t>p</a:t>
            </a:r>
            <a:r>
              <a:rPr lang="cs-CZ" sz="2000" dirty="0" smtClean="0"/>
              <a:t>oloměsíčité chlopně</a:t>
            </a:r>
          </a:p>
          <a:p>
            <a:r>
              <a:rPr lang="cs-CZ" sz="2000" dirty="0" smtClean="0"/>
              <a:t>13  </a:t>
            </a:r>
            <a:r>
              <a:rPr lang="cs-CZ" sz="2000" dirty="0" smtClean="0"/>
              <a:t>l</a:t>
            </a:r>
            <a:r>
              <a:rPr lang="cs-CZ" sz="2000" dirty="0" smtClean="0"/>
              <a:t>evá síň</a:t>
            </a:r>
          </a:p>
          <a:p>
            <a:r>
              <a:rPr lang="cs-CZ" sz="2000" dirty="0" smtClean="0"/>
              <a:t>14  přepážka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600px-Diagram_of_the_human_heart_(multilingual)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124744"/>
            <a:ext cx="5544616" cy="554461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67544" y="404664"/>
            <a:ext cx="2701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Popiš tok krve: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smtClean="0"/>
              <a:t>Použité zdroje: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4525963"/>
          </a:xfrm>
        </p:spPr>
        <p:txBody>
          <a:bodyPr>
            <a:normAutofit/>
          </a:bodyPr>
          <a:lstStyle/>
          <a:p>
            <a:r>
              <a:rPr lang="cs-CZ" sz="1400" dirty="0" smtClean="0">
                <a:hlinkClick r:id="rId2"/>
              </a:rPr>
              <a:t>http://www.</a:t>
            </a:r>
            <a:r>
              <a:rPr lang="cs-CZ" sz="1400" dirty="0" err="1" smtClean="0">
                <a:hlinkClick r:id="rId2"/>
              </a:rPr>
              <a:t>kst.cz</a:t>
            </a:r>
            <a:r>
              <a:rPr lang="cs-CZ" sz="1400" dirty="0" smtClean="0">
                <a:hlinkClick r:id="rId2"/>
              </a:rPr>
              <a:t>/web/?</a:t>
            </a:r>
            <a:r>
              <a:rPr lang="cs-CZ" sz="1400" dirty="0" err="1" smtClean="0">
                <a:hlinkClick r:id="rId2"/>
              </a:rPr>
              <a:t>page</a:t>
            </a:r>
            <a:r>
              <a:rPr lang="cs-CZ" sz="1400" dirty="0" smtClean="0">
                <a:hlinkClick r:id="rId2"/>
              </a:rPr>
              <a:t>_id=2101</a:t>
            </a:r>
            <a:endParaRPr lang="cs-CZ" sz="1400" dirty="0" smtClean="0"/>
          </a:p>
          <a:p>
            <a:r>
              <a:rPr lang="cs-CZ" sz="1400" dirty="0" smtClean="0">
                <a:hlinkClick r:id="rId3"/>
              </a:rPr>
              <a:t>http://lidsketelo.webnode.cz/obehova-soustava/</a:t>
            </a:r>
            <a:endParaRPr lang="cs-CZ" sz="1400" dirty="0" smtClean="0"/>
          </a:p>
          <a:p>
            <a:r>
              <a:rPr lang="cs-CZ" sz="1400" dirty="0" smtClean="0">
                <a:hlinkClick r:id="rId4"/>
              </a:rPr>
              <a:t>http://82.114.195.35:90/</a:t>
            </a:r>
            <a:r>
              <a:rPr lang="cs-CZ" sz="1400" dirty="0" err="1" smtClean="0">
                <a:hlinkClick r:id="rId4"/>
              </a:rPr>
              <a:t>Vyuka</a:t>
            </a:r>
            <a:r>
              <a:rPr lang="cs-CZ" sz="1400" dirty="0" smtClean="0">
                <a:hlinkClick r:id="rId4"/>
              </a:rPr>
              <a:t>/</a:t>
            </a:r>
            <a:r>
              <a:rPr lang="cs-CZ" sz="1400" dirty="0" err="1" smtClean="0">
                <a:hlinkClick r:id="rId4"/>
              </a:rPr>
              <a:t>Ka</a:t>
            </a:r>
            <a:r>
              <a:rPr lang="cs-CZ" sz="1400" dirty="0" smtClean="0">
                <a:hlinkClick r:id="rId4"/>
              </a:rPr>
              <a:t>%C4%8D%C3%</a:t>
            </a:r>
            <a:r>
              <a:rPr lang="cs-CZ" sz="1400" dirty="0" err="1" smtClean="0">
                <a:hlinkClick r:id="rId4"/>
              </a:rPr>
              <a:t>ADrkov</a:t>
            </a:r>
            <a:r>
              <a:rPr lang="cs-CZ" sz="1400" dirty="0" smtClean="0">
                <a:hlinkClick r:id="rId4"/>
              </a:rPr>
              <a:t>%C3%A1%20Jarmila/</a:t>
            </a:r>
            <a:r>
              <a:rPr lang="cs-CZ" sz="1400" dirty="0" err="1" smtClean="0">
                <a:hlinkClick r:id="rId4"/>
              </a:rPr>
              <a:t>Materi</a:t>
            </a:r>
            <a:r>
              <a:rPr lang="cs-CZ" sz="1400" dirty="0" smtClean="0">
                <a:hlinkClick r:id="rId4"/>
              </a:rPr>
              <a:t>%C3%A1ly%20k%20v%C3%</a:t>
            </a:r>
            <a:r>
              <a:rPr lang="cs-CZ" sz="1400" dirty="0" err="1" smtClean="0">
                <a:hlinkClick r:id="rId4"/>
              </a:rPr>
              <a:t>BDuce</a:t>
            </a:r>
            <a:r>
              <a:rPr lang="cs-CZ" sz="1400" dirty="0" smtClean="0">
                <a:hlinkClick r:id="rId4"/>
              </a:rPr>
              <a:t>/3.ro%C4%8Dn%C3%</a:t>
            </a:r>
            <a:r>
              <a:rPr lang="cs-CZ" sz="1400" dirty="0" err="1" smtClean="0">
                <a:hlinkClick r:id="rId4"/>
              </a:rPr>
              <a:t>ADk</a:t>
            </a:r>
            <a:r>
              <a:rPr lang="cs-CZ" sz="1400" dirty="0" smtClean="0">
                <a:hlinkClick r:id="rId4"/>
              </a:rPr>
              <a:t>/05%20c%C3%A9vn%C3%AD%20soustava/</a:t>
            </a:r>
            <a:endParaRPr lang="cs-CZ" sz="1400" dirty="0" smtClean="0"/>
          </a:p>
          <a:p>
            <a:r>
              <a:rPr lang="cs-CZ" sz="1400" dirty="0" smtClean="0">
                <a:hlinkClick r:id="rId5"/>
              </a:rPr>
              <a:t>http://rostislav2.blogspot.cz/p/srdce.</a:t>
            </a:r>
            <a:r>
              <a:rPr lang="cs-CZ" sz="1400" dirty="0" err="1" smtClean="0">
                <a:hlinkClick r:id="rId5"/>
              </a:rPr>
              <a:t>html</a:t>
            </a:r>
            <a:endParaRPr lang="cs-CZ" sz="1400" dirty="0" smtClean="0"/>
          </a:p>
          <a:p>
            <a:r>
              <a:rPr lang="cs-CZ" sz="1400" dirty="0" smtClean="0">
                <a:hlinkClick r:id="rId6"/>
              </a:rPr>
              <a:t>http://cs.wikipedia.org/wiki/Srdce</a:t>
            </a:r>
            <a:endParaRPr lang="cs-CZ" sz="1400" dirty="0" smtClean="0"/>
          </a:p>
          <a:p>
            <a:r>
              <a:rPr lang="cs-CZ" sz="1400" dirty="0" smtClean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www.</a:t>
            </a:r>
            <a:r>
              <a:rPr lang="cs-CZ" sz="1400" dirty="0" err="1" smtClean="0">
                <a:hlinkClick r:id="rId7"/>
              </a:rPr>
              <a:t>tymprozdravi.cz</a:t>
            </a:r>
            <a:r>
              <a:rPr lang="cs-CZ" sz="1400" dirty="0" smtClean="0">
                <a:hlinkClick r:id="rId7"/>
              </a:rPr>
              <a:t>/Public/</a:t>
            </a:r>
            <a:r>
              <a:rPr lang="cs-CZ" sz="1400" dirty="0" err="1" smtClean="0">
                <a:hlinkClick r:id="rId7"/>
              </a:rPr>
              <a:t>Edukacni</a:t>
            </a:r>
            <a:r>
              <a:rPr lang="cs-CZ" sz="1400" dirty="0" smtClean="0">
                <a:hlinkClick r:id="rId7"/>
              </a:rPr>
              <a:t>-</a:t>
            </a:r>
            <a:r>
              <a:rPr lang="cs-CZ" sz="1400" dirty="0" err="1" smtClean="0">
                <a:hlinkClick r:id="rId7"/>
              </a:rPr>
              <a:t>materialy</a:t>
            </a:r>
            <a:r>
              <a:rPr lang="cs-CZ" sz="1400" dirty="0" smtClean="0">
                <a:hlinkClick r:id="rId7"/>
              </a:rPr>
              <a:t>/Anatomie-srdce.</a:t>
            </a:r>
            <a:r>
              <a:rPr lang="cs-CZ" sz="1400" dirty="0" err="1" smtClean="0">
                <a:hlinkClick r:id="rId7"/>
              </a:rPr>
              <a:t>aspx</a:t>
            </a:r>
            <a:r>
              <a:rPr lang="cs-CZ" sz="1400" dirty="0" smtClean="0">
                <a:hlinkClick r:id="rId7"/>
              </a:rPr>
              <a:t>?</a:t>
            </a:r>
            <a:r>
              <a:rPr lang="cs-CZ" sz="1400" dirty="0" err="1" smtClean="0">
                <a:hlinkClick r:id="rId7"/>
              </a:rPr>
              <a:t>idpage</a:t>
            </a:r>
            <a:r>
              <a:rPr lang="cs-CZ" sz="1400" dirty="0" smtClean="0">
                <a:hlinkClick r:id="rId7"/>
              </a:rPr>
              <a:t>=5318</a:t>
            </a:r>
            <a:endParaRPr lang="cs-CZ" sz="1400" dirty="0" smtClean="0"/>
          </a:p>
          <a:p>
            <a:r>
              <a:rPr lang="cs-CZ" sz="1400" dirty="0" smtClean="0">
                <a:hlinkClick r:id="rId8"/>
              </a:rPr>
              <a:t>http://www.</a:t>
            </a:r>
            <a:r>
              <a:rPr lang="cs-CZ" sz="1400" dirty="0" err="1" smtClean="0">
                <a:hlinkClick r:id="rId8"/>
              </a:rPr>
              <a:t>galenus.cz</a:t>
            </a:r>
            <a:r>
              <a:rPr lang="cs-CZ" sz="1400" dirty="0" smtClean="0">
                <a:hlinkClick r:id="rId8"/>
              </a:rPr>
              <a:t>/</a:t>
            </a:r>
            <a:r>
              <a:rPr lang="cs-CZ" sz="1400" dirty="0" err="1" smtClean="0">
                <a:hlinkClick r:id="rId8"/>
              </a:rPr>
              <a:t>clanky</a:t>
            </a:r>
            <a:r>
              <a:rPr lang="cs-CZ" sz="1400" dirty="0" smtClean="0">
                <a:hlinkClick r:id="rId8"/>
              </a:rPr>
              <a:t>/</a:t>
            </a:r>
            <a:r>
              <a:rPr lang="cs-CZ" sz="1400" dirty="0" err="1" smtClean="0">
                <a:hlinkClick r:id="rId8"/>
              </a:rPr>
              <a:t>zdravi</a:t>
            </a:r>
            <a:r>
              <a:rPr lang="cs-CZ" sz="1400" dirty="0" smtClean="0">
                <a:hlinkClick r:id="rId8"/>
              </a:rPr>
              <a:t>/srdce-infarkt-</a:t>
            </a:r>
            <a:r>
              <a:rPr lang="cs-CZ" sz="1400" dirty="0" err="1" smtClean="0">
                <a:hlinkClick r:id="rId8"/>
              </a:rPr>
              <a:t>priciny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imagesIB0BS1X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10150"/>
            <a:ext cx="2466975" cy="1847850"/>
          </a:xfrm>
          <a:prstGeom prst="rect">
            <a:avLst/>
          </a:prstGeom>
        </p:spPr>
      </p:pic>
      <p:pic>
        <p:nvPicPr>
          <p:cNvPr id="10" name="Obrázek 9" descr="imagesIB0BS1X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7025" y="5010150"/>
            <a:ext cx="2466975" cy="184785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728192"/>
          </a:xfrm>
        </p:spPr>
        <p:txBody>
          <a:bodyPr>
            <a:normAutofit/>
          </a:bodyPr>
          <a:lstStyle/>
          <a:p>
            <a:r>
              <a:rPr lang="cs-CZ" sz="6600" dirty="0" smtClean="0">
                <a:solidFill>
                  <a:srgbClr val="FF0000"/>
                </a:solidFill>
              </a:rPr>
              <a:t>SRDCE</a:t>
            </a:r>
            <a:endParaRPr lang="cs-CZ" sz="6600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 descr="srdce_49c110073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39752" y="2471163"/>
            <a:ext cx="4477957" cy="4386837"/>
          </a:xfrm>
        </p:spPr>
      </p:pic>
      <p:pic>
        <p:nvPicPr>
          <p:cNvPr id="5" name="Obrázek 4" descr="happy-valentine-day-01.jpg"/>
          <p:cNvPicPr>
            <a:picLocks noChangeAspect="1"/>
          </p:cNvPicPr>
          <p:nvPr/>
        </p:nvPicPr>
        <p:blipFill>
          <a:blip r:embed="rId4" cstate="print"/>
          <a:srcRect l="8280" t="6354" r="10706" b="11043"/>
          <a:stretch>
            <a:fillRect/>
          </a:stretch>
        </p:blipFill>
        <p:spPr>
          <a:xfrm>
            <a:off x="6444208" y="260648"/>
            <a:ext cx="2448272" cy="1872208"/>
          </a:xfrm>
          <a:prstGeom prst="rect">
            <a:avLst/>
          </a:prstGeom>
        </p:spPr>
      </p:pic>
      <p:pic>
        <p:nvPicPr>
          <p:cNvPr id="6" name="Obrázek 5" descr="srdce-doktor-zdravie_dreamstime (3).jpg"/>
          <p:cNvPicPr>
            <a:picLocks noChangeAspect="1"/>
          </p:cNvPicPr>
          <p:nvPr/>
        </p:nvPicPr>
        <p:blipFill>
          <a:blip r:embed="rId5" cstate="print"/>
          <a:srcRect l="7346" r="4877"/>
          <a:stretch>
            <a:fillRect/>
          </a:stretch>
        </p:blipFill>
        <p:spPr>
          <a:xfrm>
            <a:off x="323528" y="260648"/>
            <a:ext cx="2592288" cy="1966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512168"/>
          </a:xfrm>
        </p:spPr>
        <p:txBody>
          <a:bodyPr>
            <a:normAutofit/>
          </a:bodyPr>
          <a:lstStyle/>
          <a:p>
            <a:r>
              <a:rPr lang="cs-CZ" b="1" dirty="0" smtClean="0"/>
              <a:t>PROČ?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4581128"/>
            <a:ext cx="3816424" cy="1944216"/>
          </a:xfrm>
        </p:spPr>
        <p:txBody>
          <a:bodyPr>
            <a:normAutofit fontScale="85000" lnSpcReduction="10000"/>
          </a:bodyPr>
          <a:lstStyle/>
          <a:p>
            <a:pPr algn="l">
              <a:buFont typeface="Wingdings" pitchFamily="2" charset="2"/>
              <a:buChar char="Ø"/>
            </a:pP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symbol lásky</a:t>
            </a:r>
          </a:p>
          <a:p>
            <a:pPr algn="l">
              <a:buFont typeface="Wingdings" pitchFamily="2" charset="2"/>
              <a:buChar char="Ø"/>
            </a:pP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symbol náklonnosti, přátelství</a:t>
            </a:r>
          </a:p>
          <a:p>
            <a:pPr algn="l">
              <a:buFont typeface="Wingdings" pitchFamily="2" charset="2"/>
              <a:buChar char="Ø"/>
            </a:pP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symbol odvahy</a:t>
            </a:r>
          </a:p>
          <a:p>
            <a:pPr algn="l">
              <a:buFont typeface="Wingdings" pitchFamily="2" charset="2"/>
              <a:buChar char="Ø"/>
            </a:pP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„srdeční záležitost“ – událost, předmět týkající se mimořádně blízké osoby</a:t>
            </a:r>
          </a:p>
          <a:p>
            <a:pPr algn="l"/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Obrázek 3" descr="7ebed4b157_73512119_o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3124200" cy="3333750"/>
          </a:xfrm>
          <a:prstGeom prst="rect">
            <a:avLst/>
          </a:prstGeom>
        </p:spPr>
      </p:pic>
      <p:pic>
        <p:nvPicPr>
          <p:cNvPr id="5" name="Obrázek 4" descr="2f540604bd_3329720_o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908720"/>
            <a:ext cx="2762250" cy="1714500"/>
          </a:xfrm>
          <a:prstGeom prst="rect">
            <a:avLst/>
          </a:prstGeom>
        </p:spPr>
      </p:pic>
      <p:pic>
        <p:nvPicPr>
          <p:cNvPr id="6" name="Obrázek 5" descr="105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0245" y="5085184"/>
            <a:ext cx="2363755" cy="1772816"/>
          </a:xfrm>
          <a:prstGeom prst="rect">
            <a:avLst/>
          </a:prstGeom>
        </p:spPr>
      </p:pic>
      <p:pic>
        <p:nvPicPr>
          <p:cNvPr id="8" name="Obrázek 7" descr="10404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2708920"/>
            <a:ext cx="2624584" cy="1968438"/>
          </a:xfrm>
          <a:prstGeom prst="rect">
            <a:avLst/>
          </a:prstGeom>
        </p:spPr>
      </p:pic>
      <p:pic>
        <p:nvPicPr>
          <p:cNvPr id="9" name="Obrázek 8" descr="svatebni-srdce-dekovaci-pro-moji-kamaradku-martink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3968" y="5373216"/>
            <a:ext cx="2439288" cy="1484784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6228184" y="2780928"/>
            <a:ext cx="2664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darujeme srdce z lásky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puká srdce žalem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problém leží na srdci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dirty="0" smtClean="0"/>
              <a:t>spadl kámen ze srdce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dirty="0" smtClean="0"/>
              <a:t>statečné srdce x má srdce v kalhotách</a:t>
            </a:r>
          </a:p>
          <a:p>
            <a:pPr>
              <a:buFont typeface="Wingdings" pitchFamily="2" charset="2"/>
              <a:buChar char="Ø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ULOŽENÍ SRDCE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8" name="Zástupný symbol pro obsah 7" descr="srdc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2448272" cy="2990992"/>
          </a:xfrm>
        </p:spPr>
      </p:pic>
      <p:pic>
        <p:nvPicPr>
          <p:cNvPr id="9" name="Obrázek 8" descr="srdce1_4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0" y="1988840"/>
            <a:ext cx="4286250" cy="486916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39552" y="4077072"/>
            <a:ext cx="42484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000" dirty="0" smtClean="0"/>
              <a:t> </a:t>
            </a:r>
            <a:r>
              <a:rPr lang="cs-CZ" sz="2000" b="1" dirty="0" smtClean="0"/>
              <a:t>v hrudním koši, za kostí hrudní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 </a:t>
            </a:r>
            <a:r>
              <a:rPr lang="cs-CZ" sz="2000" b="1" dirty="0" smtClean="0"/>
              <a:t>hrot směřuje doleva dolů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sz="2000" b="1" dirty="0" smtClean="0"/>
              <a:t>ve vazivovém obalu – v osrdečníku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srdc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68039" y="2132856"/>
            <a:ext cx="6275961" cy="472514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SRDCE V ČÍSLECH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009900"/>
                </a:solidFill>
              </a:rPr>
              <a:t>12 cm dlouhé, 8 – 9 cm široké, velikost pěsti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009900"/>
                </a:solidFill>
              </a:rPr>
              <a:t> </a:t>
            </a:r>
            <a:r>
              <a:rPr lang="cs-CZ" sz="2800" dirty="0" smtClean="0">
                <a:solidFill>
                  <a:srgbClr val="009900"/>
                </a:solidFill>
              </a:rPr>
              <a:t>váha v průměru 300 g (230 – 340 g)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009900"/>
                </a:solidFill>
              </a:rPr>
              <a:t> </a:t>
            </a:r>
            <a:r>
              <a:rPr lang="cs-CZ" sz="2800" dirty="0" smtClean="0">
                <a:solidFill>
                  <a:srgbClr val="009900"/>
                </a:solidFill>
              </a:rPr>
              <a:t>60 – 80 stahů za minutu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009900"/>
                </a:solidFill>
              </a:rPr>
              <a:t> </a:t>
            </a:r>
            <a:r>
              <a:rPr lang="cs-CZ" sz="2800" dirty="0" smtClean="0">
                <a:solidFill>
                  <a:srgbClr val="009900"/>
                </a:solidFill>
              </a:rPr>
              <a:t>100 000 úderů za den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009900"/>
                </a:solidFill>
              </a:rPr>
              <a:t> </a:t>
            </a:r>
            <a:r>
              <a:rPr lang="cs-CZ" sz="2800" dirty="0" smtClean="0">
                <a:solidFill>
                  <a:srgbClr val="009900"/>
                </a:solidFill>
              </a:rPr>
              <a:t>jedním stahem se vypudí do oběhu asi 70 – 80 ml krve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009900"/>
                </a:solidFill>
              </a:rPr>
              <a:t> </a:t>
            </a:r>
            <a:r>
              <a:rPr lang="cs-CZ" sz="2800" dirty="0" smtClean="0">
                <a:solidFill>
                  <a:srgbClr val="009900"/>
                </a:solidFill>
              </a:rPr>
              <a:t>4 – 6 (8) litrů za minutu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009900"/>
                </a:solidFill>
              </a:rPr>
              <a:t>5 000 – 8 000 litrů za den (za rok přes 3 000 </a:t>
            </a:r>
            <a:r>
              <a:rPr lang="cs-CZ" sz="2800" dirty="0" err="1" smtClean="0">
                <a:solidFill>
                  <a:srgbClr val="009900"/>
                </a:solidFill>
              </a:rPr>
              <a:t>000</a:t>
            </a:r>
            <a:r>
              <a:rPr lang="cs-CZ" sz="2800" dirty="0" smtClean="0">
                <a:solidFill>
                  <a:srgbClr val="009900"/>
                </a:solidFill>
              </a:rPr>
              <a:t> litrů!)</a:t>
            </a:r>
            <a:endParaRPr lang="cs-CZ" sz="28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STAVBA SRDCE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 descr="lidské srd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93" r="1995"/>
          <a:stretch>
            <a:fillRect/>
          </a:stretch>
        </p:blipFill>
        <p:spPr>
          <a:xfrm>
            <a:off x="251520" y="980728"/>
            <a:ext cx="8245774" cy="4404742"/>
          </a:xfrm>
        </p:spPr>
      </p:pic>
      <p:sp>
        <p:nvSpPr>
          <p:cNvPr id="5" name="TextovéPole 4"/>
          <p:cNvSpPr txBox="1"/>
          <p:nvPr/>
        </p:nvSpPr>
        <p:spPr>
          <a:xfrm>
            <a:off x="251520" y="5805264"/>
            <a:ext cx="8868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- dutý svalový orgán tvaru kužele, vytvořený ze srdeční svaloviny </a:t>
            </a:r>
            <a:r>
              <a:rPr lang="cs-CZ" dirty="0" smtClean="0"/>
              <a:t>(</a:t>
            </a:r>
            <a:r>
              <a:rPr lang="cs-CZ" dirty="0" smtClean="0">
                <a:solidFill>
                  <a:srgbClr val="FF0000"/>
                </a:solidFill>
              </a:rPr>
              <a:t>co o ní víme ?</a:t>
            </a:r>
            <a:r>
              <a:rPr lang="cs-CZ" dirty="0" smtClean="0"/>
              <a:t>)</a:t>
            </a:r>
          </a:p>
          <a:p>
            <a:r>
              <a:rPr lang="cs-CZ" sz="2000" dirty="0" smtClean="0"/>
              <a:t>- levá část má mohutnější svalovinu – hlavně komora (</a:t>
            </a:r>
            <a:r>
              <a:rPr lang="cs-CZ" sz="2000" dirty="0" smtClean="0">
                <a:solidFill>
                  <a:srgbClr val="FF0000"/>
                </a:solidFill>
              </a:rPr>
              <a:t>proč?</a:t>
            </a:r>
            <a:r>
              <a:rPr lang="cs-CZ" sz="2000" dirty="0" smtClean="0"/>
              <a:t>)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srdce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3883152" cy="4895088"/>
          </a:xfrm>
          <a:prstGeom prst="rect">
            <a:avLst/>
          </a:prstGeom>
        </p:spPr>
      </p:pic>
      <p:pic>
        <p:nvPicPr>
          <p:cNvPr id="5" name="Obrázek 4" descr="srdce2_4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852" y="188640"/>
            <a:ext cx="4848335" cy="6353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99007_srdce-zdravi-rez-srdc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053947" cy="568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images4W1O8ZX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933056"/>
            <a:ext cx="3672408" cy="115212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ČINNOST SRDCE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 descr="srdce-f590_29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4985792"/>
            <a:ext cx="3808975" cy="1872208"/>
          </a:xfrm>
        </p:spPr>
      </p:pic>
      <p:pic>
        <p:nvPicPr>
          <p:cNvPr id="5" name="Obrázek 4" descr="imagesUSSLIOU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5057800"/>
            <a:ext cx="2987824" cy="18002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23528" y="1412776"/>
            <a:ext cx="8820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dirty="0" smtClean="0"/>
              <a:t> srdce svými pravidelnými stahy zajišťuje stálý a plynulý oběh krve v celém těle a tím přísun kyslíku a živin všem buňkám v těle</a:t>
            </a:r>
          </a:p>
          <a:p>
            <a:endParaRPr lang="cs-CZ" sz="2400" dirty="0" smtClean="0"/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 plní funkci pumpy – v pravidelných intervalech se stahuje a tím vypuzuje krev do krevního oběhu (</a:t>
            </a:r>
            <a:r>
              <a:rPr lang="cs-CZ" sz="2400" dirty="0" smtClean="0">
                <a:solidFill>
                  <a:srgbClr val="FF0000"/>
                </a:solidFill>
              </a:rPr>
              <a:t>systola</a:t>
            </a:r>
            <a:r>
              <a:rPr lang="cs-CZ" sz="2400" dirty="0" smtClean="0"/>
              <a:t>) a uvolňuje (</a:t>
            </a:r>
            <a:r>
              <a:rPr lang="cs-CZ" sz="2400" dirty="0" smtClean="0">
                <a:solidFill>
                  <a:srgbClr val="FF0000"/>
                </a:solidFill>
              </a:rPr>
              <a:t>diastola</a:t>
            </a:r>
            <a:r>
              <a:rPr lang="cs-CZ" sz="2400" dirty="0" smtClean="0"/>
              <a:t>), přičemž dochází k plnění srdečních síní a komor krví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369</Words>
  <Application>Microsoft Office PowerPoint</Application>
  <PresentationFormat>Předvádění na obrazovce (4:3)</PresentationFormat>
  <Paragraphs>72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sady Office</vt:lpstr>
      <vt:lpstr>SRDCE A KREVNÍ OBĚH</vt:lpstr>
      <vt:lpstr>SRDCE</vt:lpstr>
      <vt:lpstr>PROČ?</vt:lpstr>
      <vt:lpstr>ULOŽENÍ SRDCE</vt:lpstr>
      <vt:lpstr>SRDCE V ČÍSLECH</vt:lpstr>
      <vt:lpstr>STAVBA SRDCE</vt:lpstr>
      <vt:lpstr>Snímek 7</vt:lpstr>
      <vt:lpstr>Snímek 8</vt:lpstr>
      <vt:lpstr>ČINNOST SRDCE</vt:lpstr>
      <vt:lpstr>Snímek 10</vt:lpstr>
      <vt:lpstr>Snímek 11</vt:lpstr>
      <vt:lpstr>SMĚR TOKU KRVE V SRDCI</vt:lpstr>
      <vt:lpstr>KREVNÍ OBĚH</vt:lpstr>
      <vt:lpstr>Snímek 14</vt:lpstr>
      <vt:lpstr>VÝŽIVA SRDCE</vt:lpstr>
      <vt:lpstr>ONEMOCNĚNÍ SRDCE</vt:lpstr>
      <vt:lpstr>OPAKOVÁNÍ</vt:lpstr>
      <vt:lpstr>Snímek 18</vt:lpstr>
      <vt:lpstr>Použité zdroje: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bacek</dc:creator>
  <cp:lastModifiedBy>bacek</cp:lastModifiedBy>
  <cp:revision>37</cp:revision>
  <dcterms:created xsi:type="dcterms:W3CDTF">2014-01-04T18:23:19Z</dcterms:created>
  <dcterms:modified xsi:type="dcterms:W3CDTF">2014-01-05T14:05:51Z</dcterms:modified>
</cp:coreProperties>
</file>