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59" r:id="rId4"/>
    <p:sldId id="260" r:id="rId5"/>
    <p:sldId id="266" r:id="rId6"/>
    <p:sldId id="272" r:id="rId7"/>
    <p:sldId id="273" r:id="rId8"/>
    <p:sldId id="274" r:id="rId9"/>
    <p:sldId id="257" r:id="rId10"/>
    <p:sldId id="258" r:id="rId11"/>
    <p:sldId id="263" r:id="rId12"/>
    <p:sldId id="264" r:id="rId13"/>
    <p:sldId id="265" r:id="rId14"/>
    <p:sldId id="261" r:id="rId15"/>
    <p:sldId id="270" r:id="rId16"/>
    <p:sldId id="271" r:id="rId17"/>
    <p:sldId id="269" r:id="rId18"/>
    <p:sldId id="268" r:id="rId19"/>
    <p:sldId id="275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AEBA0E-751E-4715-A8CE-A3266FBE54CB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03A7C3-E924-4FF1-80A2-A003BAE36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FAC6A-D5A8-4AAC-9FBF-925A7E5A03E9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D73C-530C-49E7-86D1-252E63F947AD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3C5A-DFED-4421-891A-F6D8480D85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9B25-45ED-4CE8-BB1D-C8FD0BCC9836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D7A2-5EA6-47F1-8899-8E6073DB08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5244-09A9-4B98-B5F9-899A86D87835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71004-92E3-4D2E-B92C-B57EB4CF21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3D43-9258-4EE2-B8A0-A9B0135FBB42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77C6-3AAF-4F73-89AD-3B1EA41BF7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5548-1FCF-41A1-9757-A6C9C44F5D92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BF90-1EA4-436A-B5B3-108B7C2D9F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B8D6-B4CC-4946-9270-A8DDDB58D551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1035F-8D66-4FB8-9BAC-65BBACB0E0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74CC-0C73-4300-8C9E-5858741E8270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002D-E618-4D68-93F3-600A2AC09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B0B50-E565-4486-8EAD-09102E8C6FA9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1A51-12FE-4846-87C0-0432F5BF05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4E9A-60DC-4ADE-9814-BFDA19B1CC2F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5C81-D3BF-4E44-92FF-4BD790924E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59F5-1B27-4EAB-920F-D203515C75AB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368A1-8A36-44F2-9DE3-3F5FAB1637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01F8-77F2-43CC-8771-B5F0504DE5BE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C5BF-B92C-4C89-B37B-BB230B91DB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2E9F6-21C8-4E43-9519-A6C6901B0845}" type="datetimeFigureOut">
              <a:rPr lang="cs-CZ"/>
              <a:pPr>
                <a:defRPr/>
              </a:pPr>
              <a:t>26.12.2012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661B72-0D4B-4EDC-B8AB-80D17D7482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64837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LIDSKÉ RASY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pic>
        <p:nvPicPr>
          <p:cNvPr id="2052" name="Obrázek 5" descr="rasy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8738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FS\Plocha\logo_napis (Custo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832648"/>
            <a:ext cx="3772984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47050" cy="12969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Lidské rasy se vytvářely postupně před mnoha lety ze společných předků vlivem různého rozdílného prostředí.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Zástupný symbol pro obsah 3" descr="půvo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844675"/>
            <a:ext cx="3067050" cy="3125788"/>
          </a:xfrm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71500" y="5229225"/>
            <a:ext cx="8994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cs typeface="Arial" charset="0"/>
              </a:rPr>
              <a:t>Těmto různým přírodním podmínkám se </a:t>
            </a:r>
          </a:p>
          <a:p>
            <a:r>
              <a:rPr lang="cs-CZ" sz="3200">
                <a:cs typeface="Arial" charset="0"/>
              </a:rPr>
              <a:t>musely přizpůsobovat.</a:t>
            </a:r>
          </a:p>
          <a:p>
            <a:r>
              <a:rPr lang="cs-CZ" sz="3200">
                <a:solidFill>
                  <a:srgbClr val="FF0000"/>
                </a:solidFill>
                <a:cs typeface="Arial" charset="0"/>
              </a:rPr>
              <a:t>(adaptovat 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86800" cy="1143000"/>
          </a:xfrm>
        </p:spPr>
        <p:txBody>
          <a:bodyPr/>
          <a:lstStyle/>
          <a:p>
            <a:r>
              <a:rPr lang="cs-CZ" sz="3600" smtClean="0">
                <a:solidFill>
                  <a:srgbClr val="00B050"/>
                </a:solidFill>
                <a:latin typeface="Arial" charset="0"/>
                <a:cs typeface="Arial" charset="0"/>
              </a:rPr>
              <a:t>Co bylo příčinou jednotlivých odlišností ?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847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smtClean="0">
                <a:latin typeface="Arial" charset="0"/>
                <a:cs typeface="Arial" charset="0"/>
              </a:rPr>
              <a:t>tmavá pleť, tmavé oči </a:t>
            </a: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smtClean="0">
                <a:latin typeface="Arial" charset="0"/>
                <a:cs typeface="Arial" charset="0"/>
              </a:rPr>
              <a:t>štíhlá, vysoká postava</a:t>
            </a:r>
          </a:p>
        </p:txBody>
      </p:sp>
      <p:pic>
        <p:nvPicPr>
          <p:cNvPr id="12292" name="Obrázek 5" descr="lčerná ras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0575"/>
            <a:ext cx="1800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3132138" y="2060575"/>
            <a:ext cx="580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ochrana před slunečním zářením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203575" y="5445125"/>
            <a:ext cx="681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větší povrch těla, rychle se zbavují tepla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200" smtClean="0">
              <a:latin typeface="Arial" charset="0"/>
              <a:cs typeface="Arial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smtClean="0">
                <a:latin typeface="Arial" charset="0"/>
                <a:cs typeface="Arial" charset="0"/>
              </a:rPr>
              <a:t>úzká oční štěrbina</a:t>
            </a:r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endParaRPr lang="cs-CZ" smtClean="0"/>
          </a:p>
          <a:p>
            <a:pPr>
              <a:buFont typeface="Wingdings" pitchFamily="2" charset="2"/>
              <a:buChar char="Ø"/>
            </a:pPr>
            <a:r>
              <a:rPr lang="cs-CZ" sz="2800" smtClean="0">
                <a:latin typeface="Arial" charset="0"/>
                <a:cs typeface="Arial" charset="0"/>
              </a:rPr>
              <a:t>menší, podsaditá postava</a:t>
            </a:r>
          </a:p>
        </p:txBody>
      </p:sp>
      <p:pic>
        <p:nvPicPr>
          <p:cNvPr id="13316" name="Obrázek 3" descr="eskymáci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12875"/>
            <a:ext cx="34845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851275" y="1989138"/>
            <a:ext cx="5041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oko chráněno před odrazem světla od sněhu, před mrazem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411413" y="5732463"/>
            <a:ext cx="660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menší povrch, méně se zbavují tepla, více tuku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sz="2800" smtClean="0">
                <a:latin typeface="Arial" charset="0"/>
                <a:cs typeface="Arial" charset="0"/>
              </a:rPr>
              <a:t>tukem vyplněná víčka</a:t>
            </a: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smtClean="0">
                <a:latin typeface="Arial" charset="0"/>
                <a:cs typeface="Arial" charset="0"/>
              </a:rPr>
              <a:t>široké nozdry</a:t>
            </a: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endParaRPr lang="cs-CZ" sz="2800" smtClean="0">
              <a:latin typeface="Arial" charset="0"/>
              <a:cs typeface="Arial" charset="0"/>
            </a:endParaRPr>
          </a:p>
        </p:txBody>
      </p:sp>
      <p:pic>
        <p:nvPicPr>
          <p:cNvPr id="14340" name="Obrázek 3" descr="tu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3189287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787900" y="2636838"/>
            <a:ext cx="3924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ochrana oka před mrazem</a:t>
            </a:r>
          </a:p>
        </p:txBody>
      </p:sp>
      <p:pic>
        <p:nvPicPr>
          <p:cNvPr id="14342" name="Obrázek 5" descr="nozdry.jpg"/>
          <p:cNvPicPr>
            <a:picLocks noChangeAspect="1"/>
          </p:cNvPicPr>
          <p:nvPr/>
        </p:nvPicPr>
        <p:blipFill>
          <a:blip r:embed="rId3" cstate="print"/>
          <a:srcRect l="2438" t="16818" r="2438" b="15906"/>
          <a:stretch>
            <a:fillRect/>
          </a:stretch>
        </p:blipFill>
        <p:spPr bwMode="auto">
          <a:xfrm>
            <a:off x="684213" y="4437063"/>
            <a:ext cx="28082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859338" y="5157788"/>
            <a:ext cx="3544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filtrace vlhkého vzduchu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Rozšíření jednotlivých ras</a:t>
            </a:r>
          </a:p>
        </p:txBody>
      </p:sp>
      <p:pic>
        <p:nvPicPr>
          <p:cNvPr id="15363" name="Zástupný symbol pro obsah 3" descr="mapa_svet_no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133600"/>
            <a:ext cx="7312025" cy="3887788"/>
          </a:xfrm>
        </p:spPr>
      </p:pic>
      <p:cxnSp>
        <p:nvCxnSpPr>
          <p:cNvPr id="11" name="Přímá spojovací šipka 10"/>
          <p:cNvCxnSpPr/>
          <p:nvPr/>
        </p:nvCxnSpPr>
        <p:spPr>
          <a:xfrm flipH="1">
            <a:off x="7235825" y="1484313"/>
            <a:ext cx="1368425" cy="2881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4932363" y="1484313"/>
            <a:ext cx="3671887" cy="2160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7812088" y="1052513"/>
            <a:ext cx="12366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negroidní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5651500" y="1484313"/>
            <a:ext cx="360363" cy="12969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700338" y="1484313"/>
            <a:ext cx="2951162" cy="15843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>
            <a:off x="3995738" y="1484313"/>
            <a:ext cx="1655762" cy="115252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5003800" y="1125538"/>
            <a:ext cx="1570038" cy="368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C000"/>
                </a:solidFill>
              </a:rPr>
              <a:t>mongoloidní</a:t>
            </a:r>
          </a:p>
        </p:txBody>
      </p:sp>
      <p:cxnSp>
        <p:nvCxnSpPr>
          <p:cNvPr id="25" name="Přímá spojovací šipka 24"/>
          <p:cNvCxnSpPr/>
          <p:nvPr/>
        </p:nvCxnSpPr>
        <p:spPr>
          <a:xfrm flipH="1" flipV="1">
            <a:off x="4859338" y="3068638"/>
            <a:ext cx="360362" cy="3168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V="1">
            <a:off x="5219700" y="3789363"/>
            <a:ext cx="720725" cy="2447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572000" y="6237288"/>
            <a:ext cx="13779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europoidní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l"/>
            <a:r>
              <a:rPr lang="cs-CZ" sz="3200" smtClean="0">
                <a:latin typeface="Arial" charset="0"/>
                <a:cs typeface="Arial" charset="0"/>
              </a:rPr>
              <a:t>Již v dávných dobách docházelo ke stěhování z jedné oblasti do druhé, popřípadě již osídlené zástupci jiného plemene. Tím nastalo </a:t>
            </a:r>
            <a:r>
              <a:rPr lang="cs-CZ" sz="3200" smtClean="0">
                <a:solidFill>
                  <a:srgbClr val="FF0000"/>
                </a:solidFill>
                <a:latin typeface="Arial" charset="0"/>
                <a:cs typeface="Arial" charset="0"/>
              </a:rPr>
              <a:t>míšení</a:t>
            </a:r>
            <a:r>
              <a:rPr lang="cs-CZ" sz="3200" smtClean="0">
                <a:latin typeface="Arial" charset="0"/>
                <a:cs typeface="Arial" charset="0"/>
              </a:rPr>
              <a:t> plemen.</a:t>
            </a:r>
          </a:p>
        </p:txBody>
      </p:sp>
      <p:pic>
        <p:nvPicPr>
          <p:cNvPr id="16387" name="Zástupný symbol pro obsah 3" descr="míše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6688" y="2770188"/>
            <a:ext cx="5006975" cy="3754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smtClean="0">
                <a:solidFill>
                  <a:srgbClr val="7030A0"/>
                </a:solidFill>
                <a:latin typeface="Arial" charset="0"/>
                <a:cs typeface="Arial" charset="0"/>
              </a:rPr>
              <a:t>Podle příslušnosti rodičů k jednotlivým rasám mají míšenci svoje označení.</a:t>
            </a:r>
          </a:p>
        </p:txBody>
      </p:sp>
      <p:pic>
        <p:nvPicPr>
          <p:cNvPr id="4" name="Zástupný symbol pro obsah 3" descr="mesti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060575"/>
            <a:ext cx="1587500" cy="2117725"/>
          </a:xfrm>
        </p:spPr>
      </p:pic>
      <p:pic>
        <p:nvPicPr>
          <p:cNvPr id="5" name="Obrázek 4" descr="mestic2.jpg"/>
          <p:cNvPicPr>
            <a:picLocks noChangeAspect="1"/>
          </p:cNvPicPr>
          <p:nvPr/>
        </p:nvPicPr>
        <p:blipFill>
          <a:blip r:embed="rId3" cstate="print"/>
          <a:srcRect r="25790" b="19429"/>
          <a:stretch>
            <a:fillRect/>
          </a:stretch>
        </p:blipFill>
        <p:spPr bwMode="auto">
          <a:xfrm>
            <a:off x="388938" y="4508500"/>
            <a:ext cx="201612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ula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15382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ulat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412875"/>
            <a:ext cx="18208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mulat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1052513"/>
            <a:ext cx="1524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zambo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229225"/>
            <a:ext cx="22320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zambo2.jpg"/>
          <p:cNvPicPr>
            <a:picLocks noChangeAspect="1"/>
          </p:cNvPicPr>
          <p:nvPr/>
        </p:nvPicPr>
        <p:blipFill>
          <a:blip r:embed="rId8" cstate="print"/>
          <a:srcRect l="6618" r="25000"/>
          <a:stretch>
            <a:fillRect/>
          </a:stretch>
        </p:blipFill>
        <p:spPr bwMode="auto">
          <a:xfrm>
            <a:off x="4284663" y="4652963"/>
            <a:ext cx="17272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ovéPole 10"/>
          <p:cNvSpPr txBox="1">
            <a:spLocks noChangeArrowheads="1"/>
          </p:cNvSpPr>
          <p:nvPr/>
        </p:nvSpPr>
        <p:spPr bwMode="auto">
          <a:xfrm>
            <a:off x="468313" y="1412875"/>
            <a:ext cx="135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mestic</a:t>
            </a:r>
          </a:p>
        </p:txBody>
      </p:sp>
      <p:sp>
        <p:nvSpPr>
          <p:cNvPr id="17419" name="TextovéPole 11"/>
          <p:cNvSpPr txBox="1">
            <a:spLocks noChangeArrowheads="1"/>
          </p:cNvSpPr>
          <p:nvPr/>
        </p:nvSpPr>
        <p:spPr bwMode="auto">
          <a:xfrm>
            <a:off x="4211638" y="1412875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mulat</a:t>
            </a:r>
          </a:p>
        </p:txBody>
      </p:sp>
      <p:sp>
        <p:nvSpPr>
          <p:cNvPr id="17420" name="TextovéPole 13"/>
          <p:cNvSpPr txBox="1">
            <a:spLocks noChangeArrowheads="1"/>
          </p:cNvSpPr>
          <p:nvPr/>
        </p:nvSpPr>
        <p:spPr bwMode="auto">
          <a:xfrm>
            <a:off x="7019925" y="4292600"/>
            <a:ext cx="110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0000"/>
                </a:solidFill>
              </a:rPr>
              <a:t>zambo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0"/>
      <p:bldP spid="174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3" descr="lidske_rasy Č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557338"/>
            <a:ext cx="2736850" cy="2735262"/>
          </a:xfrm>
        </p:spPr>
      </p:pic>
      <p:sp>
        <p:nvSpPr>
          <p:cNvPr id="18435" name="TextovéPole 5"/>
          <p:cNvSpPr txBox="1">
            <a:spLocks noChangeArrowheads="1"/>
          </p:cNvSpPr>
          <p:nvPr/>
        </p:nvSpPr>
        <p:spPr bwMode="auto">
          <a:xfrm>
            <a:off x="-684213" y="4549775"/>
            <a:ext cx="98282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cs-CZ" sz="2400"/>
              <a:t>Koho jste viděli (potkali) na některých místech naší republiky?</a:t>
            </a:r>
          </a:p>
          <a:p>
            <a:pPr lvl="2">
              <a:buFont typeface="Wingdings" pitchFamily="2" charset="2"/>
              <a:buChar char="Ø"/>
            </a:pPr>
            <a:endParaRPr lang="cs-CZ" sz="2400"/>
          </a:p>
          <a:p>
            <a:pPr lvl="2">
              <a:buFont typeface="Wingdings" pitchFamily="2" charset="2"/>
              <a:buChar char="Ø"/>
            </a:pPr>
            <a:endParaRPr lang="cs-CZ" sz="2400"/>
          </a:p>
          <a:p>
            <a:pPr lvl="2">
              <a:buFont typeface="Wingdings" pitchFamily="2" charset="2"/>
              <a:buChar char="Ø"/>
            </a:pPr>
            <a:endParaRPr lang="cs-CZ" sz="2400"/>
          </a:p>
          <a:p>
            <a:pPr lvl="2">
              <a:buFont typeface="Wingdings" pitchFamily="2" charset="2"/>
              <a:buChar char="Ø"/>
            </a:pPr>
            <a:endParaRPr lang="cs-CZ" sz="2400"/>
          </a:p>
          <a:p>
            <a:pPr lvl="2">
              <a:buFont typeface="Wingdings" pitchFamily="2" charset="2"/>
              <a:buChar char="Ø"/>
            </a:pPr>
            <a:endParaRPr lang="cs-CZ" sz="2400"/>
          </a:p>
        </p:txBody>
      </p:sp>
      <p:sp>
        <p:nvSpPr>
          <p:cNvPr id="18436" name="TextovéPole 6"/>
          <p:cNvSpPr txBox="1">
            <a:spLocks noChangeArrowheads="1"/>
          </p:cNvSpPr>
          <p:nvPr/>
        </p:nvSpPr>
        <p:spPr bwMode="auto">
          <a:xfrm>
            <a:off x="250825" y="5445125"/>
            <a:ext cx="889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/>
              <a:t>Z jakých důvodů mohli lidé jiné rasy přicházet do naší vlasti?</a:t>
            </a:r>
          </a:p>
        </p:txBody>
      </p:sp>
      <p:sp>
        <p:nvSpPr>
          <p:cNvPr id="18437" name="Nadpis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l"/>
            <a:r>
              <a:rPr lang="cs-CZ" sz="3600" smtClean="0">
                <a:solidFill>
                  <a:srgbClr val="FF0000"/>
                </a:solidFill>
                <a:latin typeface="Arial" charset="0"/>
                <a:cs typeface="Arial" charset="0"/>
              </a:rPr>
              <a:t>Český národ je výrazně smíšený a skládá se z různých typů bílé rasy.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 descr="lidé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276475"/>
            <a:ext cx="305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2"/>
          <p:cNvSpPr txBox="1">
            <a:spLocks noChangeArrowheads="1"/>
          </p:cNvSpPr>
          <p:nvPr/>
        </p:nvSpPr>
        <p:spPr bwMode="auto">
          <a:xfrm>
            <a:off x="539750" y="404813"/>
            <a:ext cx="795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0000FF"/>
                </a:solidFill>
              </a:rPr>
              <a:t>Dělení lidí do jednotlivých ras je pouze podle tělesných znaků, které jsou důsledkem adaptace na různé přírodní podmínky. Nezáleží na původu, sociálním prostředí, vzdělání či nadání!</a:t>
            </a:r>
          </a:p>
        </p:txBody>
      </p:sp>
      <p:sp>
        <p:nvSpPr>
          <p:cNvPr id="19460" name="TextovéPole 3"/>
          <p:cNvSpPr txBox="1">
            <a:spLocks noChangeArrowheads="1"/>
          </p:cNvSpPr>
          <p:nvPr/>
        </p:nvSpPr>
        <p:spPr bwMode="auto">
          <a:xfrm>
            <a:off x="323850" y="5805488"/>
            <a:ext cx="659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FF0000"/>
                </a:solidFill>
              </a:rPr>
              <a:t>Všechny rasy jsou rovnocenné!</a:t>
            </a:r>
          </a:p>
        </p:txBody>
      </p:sp>
      <p:pic>
        <p:nvPicPr>
          <p:cNvPr id="19461" name="Obrázek 4" descr="4 lidské ras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661025"/>
            <a:ext cx="20875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/>
          <p:cNvSpPr txBox="1">
            <a:spLocks noChangeArrowheads="1"/>
          </p:cNvSpPr>
          <p:nvPr/>
        </p:nvSpPr>
        <p:spPr bwMode="auto">
          <a:xfrm>
            <a:off x="1042988" y="765175"/>
            <a:ext cx="1827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Použité zdroje:</a:t>
            </a:r>
          </a:p>
        </p:txBody>
      </p:sp>
      <p:sp>
        <p:nvSpPr>
          <p:cNvPr id="20483" name="TextovéPole 3"/>
          <p:cNvSpPr txBox="1">
            <a:spLocks noChangeArrowheads="1"/>
          </p:cNvSpPr>
          <p:nvPr/>
        </p:nvSpPr>
        <p:spPr bwMode="auto">
          <a:xfrm>
            <a:off x="179388" y="1341438"/>
            <a:ext cx="8569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Lidská plemena - doprovodný text k obrazovému atlasu (Komenium, n. p., Praha) </a:t>
            </a:r>
          </a:p>
        </p:txBody>
      </p:sp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179388" y="1844675"/>
            <a:ext cx="470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Zdroj použitých obrázků: www. Google.cz</a:t>
            </a:r>
          </a:p>
        </p:txBody>
      </p:sp>
      <p:pic>
        <p:nvPicPr>
          <p:cNvPr id="20485" name="Obrázek 5" descr="logo_b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05263"/>
            <a:ext cx="68643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 descr="eskymáci2.jpg"/>
          <p:cNvPicPr>
            <a:picLocks noChangeAspect="1"/>
          </p:cNvPicPr>
          <p:nvPr/>
        </p:nvPicPr>
        <p:blipFill>
          <a:blip r:embed="rId2" cstate="print"/>
          <a:srcRect l="11983" t="5244" r="13336" b="8672"/>
          <a:stretch>
            <a:fillRect/>
          </a:stretch>
        </p:blipFill>
        <p:spPr bwMode="auto">
          <a:xfrm rot="-807534">
            <a:off x="323850" y="188913"/>
            <a:ext cx="2016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ázek 2" descr="žlutá2.jpg"/>
          <p:cNvPicPr>
            <a:picLocks noChangeAspect="1"/>
          </p:cNvPicPr>
          <p:nvPr/>
        </p:nvPicPr>
        <p:blipFill>
          <a:blip r:embed="rId3" cstate="print"/>
          <a:srcRect l="8333" r="8333" b="6667"/>
          <a:stretch>
            <a:fillRect/>
          </a:stretch>
        </p:blipFill>
        <p:spPr bwMode="auto">
          <a:xfrm>
            <a:off x="6264275" y="4652963"/>
            <a:ext cx="2879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Obrázek 3" descr="bílé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88913"/>
            <a:ext cx="23129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Obrázek 4" descr="bílé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28331">
            <a:off x="879475" y="3724275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Obrázek 5" descr="černoušek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068638"/>
            <a:ext cx="2663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Obrázek 6" descr="černoušek2.jpg"/>
          <p:cNvPicPr>
            <a:picLocks noChangeAspect="1"/>
          </p:cNvPicPr>
          <p:nvPr/>
        </p:nvPicPr>
        <p:blipFill>
          <a:blip r:embed="rId7" cstate="print"/>
          <a:srcRect l="8109" t="8109" r="8109" b="8109"/>
          <a:stretch>
            <a:fillRect/>
          </a:stretch>
        </p:blipFill>
        <p:spPr bwMode="auto">
          <a:xfrm rot="666591">
            <a:off x="6084888" y="3333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Podle čeho se lidé rozdělují na jednotlivé rasy?</a:t>
            </a:r>
          </a:p>
        </p:txBody>
      </p:sp>
      <p:pic>
        <p:nvPicPr>
          <p:cNvPr id="4099" name="Zástupný symbol pro obsah 3" descr="černo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25"/>
            <a:ext cx="2370138" cy="2919413"/>
          </a:xfrm>
        </p:spPr>
      </p:pic>
      <p:pic>
        <p:nvPicPr>
          <p:cNvPr id="4100" name="Obrázek 4" descr="bělo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87788"/>
            <a:ext cx="19748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ázek 6" descr="mongoloidni-ras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00025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>
            <a:off x="755650" y="1196975"/>
            <a:ext cx="744538" cy="15890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55650" y="1196975"/>
            <a:ext cx="3673475" cy="328453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755650" y="1196975"/>
            <a:ext cx="6840538" cy="2160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ovéPole 13"/>
          <p:cNvSpPr txBox="1">
            <a:spLocks noChangeArrowheads="1"/>
          </p:cNvSpPr>
          <p:nvPr/>
        </p:nvSpPr>
        <p:spPr bwMode="auto">
          <a:xfrm>
            <a:off x="179388" y="898525"/>
            <a:ext cx="146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barva pleti</a:t>
            </a: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7524750" y="1412875"/>
            <a:ext cx="261938" cy="13017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4643438" y="1412875"/>
            <a:ext cx="2881312" cy="27305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143125" y="1412875"/>
            <a:ext cx="5381625" cy="2230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TextovéPole 21"/>
          <p:cNvSpPr txBox="1">
            <a:spLocks noChangeArrowheads="1"/>
          </p:cNvSpPr>
          <p:nvPr/>
        </p:nvSpPr>
        <p:spPr bwMode="auto">
          <a:xfrm>
            <a:off x="6372225" y="981075"/>
            <a:ext cx="234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barva a tvar vlasů</a:t>
            </a:r>
          </a:p>
        </p:txBody>
      </p:sp>
      <p:cxnSp>
        <p:nvCxnSpPr>
          <p:cNvPr id="28" name="Přímá spojovací šipka 27"/>
          <p:cNvCxnSpPr/>
          <p:nvPr/>
        </p:nvCxnSpPr>
        <p:spPr>
          <a:xfrm rot="5400000" flipH="1" flipV="1">
            <a:off x="6179343" y="4393407"/>
            <a:ext cx="2786063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rot="10800000">
            <a:off x="1000125" y="3286125"/>
            <a:ext cx="6429375" cy="26431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10800000">
            <a:off x="4572000" y="4572000"/>
            <a:ext cx="2857500" cy="13573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TextovéPole 32"/>
          <p:cNvSpPr txBox="1">
            <a:spLocks noChangeArrowheads="1"/>
          </p:cNvSpPr>
          <p:nvPr/>
        </p:nvSpPr>
        <p:spPr bwMode="auto">
          <a:xfrm>
            <a:off x="7188200" y="5938838"/>
            <a:ext cx="555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cs typeface="Arial" charset="0"/>
              </a:rPr>
              <a:t>oči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3" grpId="0"/>
      <p:bldP spid="51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Dále například podle:</a:t>
            </a:r>
            <a:br>
              <a:rPr lang="cs-CZ" sz="3600" dirty="0" smtClean="0">
                <a:latin typeface="Arial" pitchFamily="34" charset="0"/>
                <a:cs typeface="Arial" pitchFamily="34" charset="0"/>
              </a:rPr>
            </a:br>
            <a:endParaRPr lang="cs-CZ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Zástupný symbol pro obsah 3" descr="at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3822700" cy="2865438"/>
          </a:xfrm>
        </p:spPr>
      </p:pic>
      <p:pic>
        <p:nvPicPr>
          <p:cNvPr id="5124" name="Obrázek 4" descr="ABC2df47d_trznice.jpg"/>
          <p:cNvPicPr>
            <a:picLocks noChangeAspect="1"/>
          </p:cNvPicPr>
          <p:nvPr/>
        </p:nvPicPr>
        <p:blipFill>
          <a:blip r:embed="rId3" cstate="print"/>
          <a:srcRect l="5309" r="6226"/>
          <a:stretch>
            <a:fillRect/>
          </a:stretch>
        </p:blipFill>
        <p:spPr bwMode="auto">
          <a:xfrm>
            <a:off x="5292725" y="1412875"/>
            <a:ext cx="360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kuzelkyhazlov.websnadno.cz/portrety/Beloch_Ji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860800"/>
            <a:ext cx="371633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0" y="836613"/>
            <a:ext cx="3322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00B050"/>
                </a:solidFill>
              </a:rPr>
              <a:t>- proporcí těla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4868863"/>
            <a:ext cx="4067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00B050"/>
                </a:solidFill>
              </a:rPr>
              <a:t>- ochlupení a vousů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0" y="5805488"/>
            <a:ext cx="295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rgbClr val="00B050"/>
                </a:solidFill>
              </a:rPr>
              <a:t>- tvaru lebky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>
                <a:latin typeface="Arial" charset="0"/>
                <a:cs typeface="Arial" charset="0"/>
              </a:rPr>
              <a:t>Podle uvedených i mnoha dalších hledisek se lidé rozdělují na tři základní rasy: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europoidní – bílá rasa</a:t>
            </a:r>
          </a:p>
          <a:p>
            <a:endParaRPr lang="cs-CZ" smtClean="0">
              <a:latin typeface="Arial" charset="0"/>
              <a:cs typeface="Arial" charset="0"/>
            </a:endParaRPr>
          </a:p>
          <a:p>
            <a:endParaRPr lang="cs-CZ" smtClean="0">
              <a:latin typeface="Arial" charset="0"/>
              <a:cs typeface="Arial" charset="0"/>
            </a:endParaRPr>
          </a:p>
          <a:p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mongoloidní – žlutá rasa</a:t>
            </a:r>
          </a:p>
          <a:p>
            <a:endParaRPr lang="cs-CZ" smtClean="0">
              <a:latin typeface="Arial" charset="0"/>
              <a:cs typeface="Arial" charset="0"/>
            </a:endParaRPr>
          </a:p>
          <a:p>
            <a:endParaRPr lang="cs-CZ" smtClean="0">
              <a:latin typeface="Arial" charset="0"/>
              <a:cs typeface="Arial" charset="0"/>
            </a:endParaRPr>
          </a:p>
          <a:p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negroidní – černá rasa</a:t>
            </a:r>
          </a:p>
        </p:txBody>
      </p:sp>
      <p:pic>
        <p:nvPicPr>
          <p:cNvPr id="6148" name="Obrázek 3" descr="bílá ras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19192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ek 4" descr="žlutá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446463"/>
            <a:ext cx="19764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Obrázek 5" descr="černá rasa2.jpg"/>
          <p:cNvPicPr>
            <a:picLocks noChangeAspect="1"/>
          </p:cNvPicPr>
          <p:nvPr/>
        </p:nvPicPr>
        <p:blipFill>
          <a:blip r:embed="rId4" cstate="print"/>
          <a:srcRect l="16296"/>
          <a:stretch>
            <a:fillRect/>
          </a:stretch>
        </p:blipFill>
        <p:spPr bwMode="auto">
          <a:xfrm>
            <a:off x="5219700" y="5084763"/>
            <a:ext cx="2016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0000FF"/>
                </a:solidFill>
                <a:latin typeface="Arial" charset="0"/>
                <a:cs typeface="Arial" charset="0"/>
              </a:rPr>
              <a:t>Bílá – europoidní rasa</a:t>
            </a:r>
          </a:p>
        </p:txBody>
      </p:sp>
      <p:pic>
        <p:nvPicPr>
          <p:cNvPr id="7171" name="Zástupný symbol pro obsah 3" descr="bílá ras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3455988" cy="2592387"/>
          </a:xfrm>
        </p:spPr>
      </p:pic>
      <p:pic>
        <p:nvPicPr>
          <p:cNvPr id="7172" name="Obrázek 4" descr="bílá ras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365625"/>
            <a:ext cx="2922587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ovéPole 5"/>
          <p:cNvSpPr txBox="1">
            <a:spLocks noChangeArrowheads="1"/>
          </p:cNvSpPr>
          <p:nvPr/>
        </p:nvSpPr>
        <p:spPr bwMode="auto">
          <a:xfrm>
            <a:off x="179388" y="1268413"/>
            <a:ext cx="9117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Původní rozšíření: Evropa, Blízký východ, Střední východ, severní Afrika, Indie</a:t>
            </a:r>
          </a:p>
        </p:txBody>
      </p:sp>
      <p:pic>
        <p:nvPicPr>
          <p:cNvPr id="7174" name="Picture 2" descr="http://nd03.jxs.cz/743/594/c30a298ea9_63970087_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516438"/>
            <a:ext cx="2830513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http://www.sari.cz/obrazky/doplnky/doplnky01-vlasy/spona0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628775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FF6600"/>
                </a:solidFill>
                <a:latin typeface="Arial" charset="0"/>
                <a:cs typeface="Arial" charset="0"/>
              </a:rPr>
              <a:t>Žlutohnědá – mongoloidní rasa</a:t>
            </a:r>
          </a:p>
        </p:txBody>
      </p:sp>
      <p:pic>
        <p:nvPicPr>
          <p:cNvPr id="8195" name="Zástupný symbol pro obsah 3" descr="eskymác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844675"/>
            <a:ext cx="3079750" cy="2333625"/>
          </a:xfrm>
        </p:spPr>
      </p:pic>
      <p:sp>
        <p:nvSpPr>
          <p:cNvPr id="8196" name="TextovéPole 5"/>
          <p:cNvSpPr txBox="1">
            <a:spLocks noChangeArrowheads="1"/>
          </p:cNvSpPr>
          <p:nvPr/>
        </p:nvSpPr>
        <p:spPr bwMode="auto">
          <a:xfrm>
            <a:off x="468313" y="1268413"/>
            <a:ext cx="578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Původní rozšíření: Asie, Amerika, Indonésie</a:t>
            </a:r>
          </a:p>
        </p:txBody>
      </p:sp>
      <p:pic>
        <p:nvPicPr>
          <p:cNvPr id="8197" name="Obrázek 6" descr="indiani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205038"/>
            <a:ext cx="13335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Obrázek 7" descr="indiáni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581525"/>
            <a:ext cx="3132138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Obrázek 8" descr="žlutá1.jpg"/>
          <p:cNvPicPr>
            <a:picLocks noChangeAspect="1"/>
          </p:cNvPicPr>
          <p:nvPr/>
        </p:nvPicPr>
        <p:blipFill>
          <a:blip r:embed="rId5" cstate="print"/>
          <a:srcRect l="11565" r="9135"/>
          <a:stretch>
            <a:fillRect/>
          </a:stretch>
        </p:blipFill>
        <p:spPr bwMode="auto">
          <a:xfrm>
            <a:off x="827088" y="4221163"/>
            <a:ext cx="34575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www.pinces.cz/media/images/news/ma-long-chn-img-3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916113"/>
            <a:ext cx="24907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>
                <a:latin typeface="Arial" charset="0"/>
                <a:cs typeface="Arial" charset="0"/>
              </a:rPr>
              <a:t>Černá – negroidní rasa</a:t>
            </a:r>
          </a:p>
        </p:txBody>
      </p:sp>
      <p:pic>
        <p:nvPicPr>
          <p:cNvPr id="9219" name="Zástupný symbol pro obsah 3" descr="2755414-cerno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635500"/>
            <a:ext cx="2755900" cy="2066925"/>
          </a:xfrm>
        </p:spPr>
      </p:pic>
      <p:pic>
        <p:nvPicPr>
          <p:cNvPr id="9220" name="Obrázek 4" descr="černoch1.jpg"/>
          <p:cNvPicPr>
            <a:picLocks noChangeAspect="1"/>
          </p:cNvPicPr>
          <p:nvPr/>
        </p:nvPicPr>
        <p:blipFill>
          <a:blip r:embed="rId3" cstate="print"/>
          <a:srcRect l="5882" t="5882" r="5882" b="5882"/>
          <a:stretch>
            <a:fillRect/>
          </a:stretch>
        </p:blipFill>
        <p:spPr bwMode="auto">
          <a:xfrm>
            <a:off x="4067175" y="4365625"/>
            <a:ext cx="23050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ek 5" descr="černoušek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196975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ázek 6" descr="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268413"/>
            <a:ext cx="1773237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Obrázek 8" descr="černoch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6100" y="3573463"/>
            <a:ext cx="22479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ovéPole 9"/>
          <p:cNvSpPr txBox="1">
            <a:spLocks noChangeArrowheads="1"/>
          </p:cNvSpPr>
          <p:nvPr/>
        </p:nvSpPr>
        <p:spPr bwMode="auto">
          <a:xfrm>
            <a:off x="250825" y="1412875"/>
            <a:ext cx="446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/>
              <a:t>Původní rozšíření: Afrika, Austrálie</a:t>
            </a:r>
          </a:p>
        </p:txBody>
      </p:sp>
      <p:pic>
        <p:nvPicPr>
          <p:cNvPr id="9225" name="Obrázek 8" descr="zena-cernoska-11146-i11146w400h300xyz10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133600"/>
            <a:ext cx="30416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B050"/>
                </a:solidFill>
                <a:latin typeface="Arial" charset="0"/>
                <a:cs typeface="Arial" charset="0"/>
              </a:rPr>
              <a:t>Co bylo příčinou vzniku různých ras ?</a:t>
            </a:r>
          </a:p>
        </p:txBody>
      </p:sp>
      <p:pic>
        <p:nvPicPr>
          <p:cNvPr id="10243" name="Zástupný symbol pro obsah 3" descr="chimpanzee_thinking_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43250" y="1214438"/>
            <a:ext cx="1714500" cy="2195512"/>
          </a:xfrm>
        </p:spPr>
      </p:pic>
      <p:pic>
        <p:nvPicPr>
          <p:cNvPr id="10244" name="Obrázek 6" descr="ras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429125"/>
            <a:ext cx="532923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rot="10800000" flipV="1">
            <a:off x="2143125" y="3357563"/>
            <a:ext cx="857250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3642519" y="3929856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5000625" y="3429000"/>
            <a:ext cx="928688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ovéPole 14"/>
          <p:cNvSpPr txBox="1">
            <a:spLocks noChangeArrowheads="1"/>
          </p:cNvSpPr>
          <p:nvPr/>
        </p:nvSpPr>
        <p:spPr bwMode="auto">
          <a:xfrm>
            <a:off x="2143125" y="3143250"/>
            <a:ext cx="39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cs typeface="Arial" charset="0"/>
              </a:rPr>
              <a:t>?</a:t>
            </a:r>
          </a:p>
        </p:txBody>
      </p:sp>
      <p:sp>
        <p:nvSpPr>
          <p:cNvPr id="10249" name="TextovéPole 15"/>
          <p:cNvSpPr txBox="1">
            <a:spLocks noChangeArrowheads="1"/>
          </p:cNvSpPr>
          <p:nvPr/>
        </p:nvSpPr>
        <p:spPr bwMode="auto">
          <a:xfrm>
            <a:off x="4071938" y="3500438"/>
            <a:ext cx="655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cs typeface="Arial" charset="0"/>
              </a:rPr>
              <a:t>?</a:t>
            </a:r>
          </a:p>
        </p:txBody>
      </p:sp>
      <p:sp>
        <p:nvSpPr>
          <p:cNvPr id="10250" name="TextovéPole 16"/>
          <p:cNvSpPr txBox="1">
            <a:spLocks noChangeArrowheads="1"/>
          </p:cNvSpPr>
          <p:nvPr/>
        </p:nvSpPr>
        <p:spPr bwMode="auto">
          <a:xfrm>
            <a:off x="5715000" y="32146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350</Words>
  <Application>Microsoft Office PowerPoint</Application>
  <PresentationFormat>Předvádění na obrazovce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LIDSKÉ RASY</vt:lpstr>
      <vt:lpstr>Snímek 2</vt:lpstr>
      <vt:lpstr>Podle čeho se lidé rozdělují na jednotlivé rasy?</vt:lpstr>
      <vt:lpstr>Dále například podle: </vt:lpstr>
      <vt:lpstr>Podle uvedených i mnoha dalších hledisek se lidé rozdělují na tři základní rasy:</vt:lpstr>
      <vt:lpstr>Bílá – europoidní rasa</vt:lpstr>
      <vt:lpstr>Žlutohnědá – mongoloidní rasa</vt:lpstr>
      <vt:lpstr>Černá – negroidní rasa</vt:lpstr>
      <vt:lpstr>Co bylo příčinou vzniku různých ras ?</vt:lpstr>
      <vt:lpstr>Lidské rasy se vytvářely postupně před mnoha lety ze společných předků vlivem různého rozdílného prostředí.</vt:lpstr>
      <vt:lpstr>Co bylo příčinou jednotlivých odlišností ? </vt:lpstr>
      <vt:lpstr>Snímek 12</vt:lpstr>
      <vt:lpstr>Snímek 13</vt:lpstr>
      <vt:lpstr>Rozšíření jednotlivých ras</vt:lpstr>
      <vt:lpstr>Již v dávných dobách docházelo ke stěhování z jedné oblasti do druhé, popřípadě již osídlené zástupci jiného plemene. Tím nastalo míšení plemen.</vt:lpstr>
      <vt:lpstr>Podle příslušnosti rodičů k jednotlivým rasám mají míšenci svoje označení.</vt:lpstr>
      <vt:lpstr>Český národ je výrazně smíšený a skládá se z různých typů bílé rasy.</vt:lpstr>
      <vt:lpstr>Snímek 18</vt:lpstr>
      <vt:lpstr>Snímek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LIDSKÉ RASY</dc:title>
  <dc:creator>mirka</dc:creator>
  <cp:lastModifiedBy>FS</cp:lastModifiedBy>
  <cp:revision>44</cp:revision>
  <dcterms:created xsi:type="dcterms:W3CDTF">2012-11-18T21:11:30Z</dcterms:created>
  <dcterms:modified xsi:type="dcterms:W3CDTF">2012-12-26T10:30:06Z</dcterms:modified>
</cp:coreProperties>
</file>